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3"/>
    <p:sldId id="257" r:id="rId4"/>
    <p:sldId id="258" r:id="rId5"/>
    <p:sldId id="352" r:id="rId6"/>
    <p:sldId id="353" r:id="rId7"/>
    <p:sldId id="354" r:id="rId8"/>
    <p:sldId id="382" r:id="rId9"/>
    <p:sldId id="379" r:id="rId10"/>
    <p:sldId id="380" r:id="rId11"/>
    <p:sldId id="381" r:id="rId12"/>
    <p:sldId id="384" r:id="rId13"/>
    <p:sldId id="386" r:id="rId14"/>
    <p:sldId id="385" r:id="rId15"/>
    <p:sldId id="387" r:id="rId16"/>
    <p:sldId id="388" r:id="rId17"/>
    <p:sldId id="413" r:id="rId1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a:srgbClr val="0070C0"/>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46" autoAdjust="0"/>
    <p:restoredTop sz="94660"/>
  </p:normalViewPr>
  <p:slideViewPr>
    <p:cSldViewPr snapToGrid="0" showGuides="1">
      <p:cViewPr varScale="1">
        <p:scale>
          <a:sx n="127" d="100"/>
          <a:sy n="127" d="100"/>
        </p:scale>
        <p:origin x="1088" y="104"/>
      </p:cViewPr>
      <p:guideLst>
        <p:guide orient="horz" pos="373"/>
        <p:guide pos="5375"/>
        <p:guide pos="385"/>
        <p:guide orient="horz" pos="4045"/>
      </p:guideLst>
    </p:cSldViewPr>
  </p:slideViewPr>
  <p:notesTextViewPr>
    <p:cViewPr>
      <p:scale>
        <a:sx n="1" d="1"/>
        <a:sy n="1" d="1"/>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AD77B4-E4B4-4D3C-A9C5-EB900FF3B15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AD5EBB-275F-4C24-B082-C5EEF143550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47663" y="404665"/>
            <a:ext cx="6048674" cy="6048670"/>
          </a:xfrm>
          <a:prstGeom prst="rect">
            <a:avLst/>
          </a:prstGeom>
        </p:spPr>
      </p:pic>
      <p:sp>
        <p:nvSpPr>
          <p:cNvPr id="8" name="矩形 7"/>
          <p:cNvSpPr/>
          <p:nvPr userDrawn="1"/>
        </p:nvSpPr>
        <p:spPr>
          <a:xfrm>
            <a:off x="0" y="8403"/>
            <a:ext cx="9144000" cy="6858000"/>
          </a:xfrm>
          <a:prstGeom prst="rect">
            <a:avLst/>
          </a:prstGeom>
          <a:solidFill>
            <a:sysClr val="window" lastClr="FFFFFF">
              <a:alpha val="90000"/>
            </a:sysClr>
          </a:solidFill>
          <a:ln w="25400" cap="flat" cmpd="sng" algn="ctr">
            <a:noFill/>
            <a:prstDash val="solid"/>
          </a:ln>
          <a:effectLst/>
        </p:spPr>
        <p:txBody>
          <a:bodyPr rtlCol="0" anchor="ctr"/>
          <a:lstStyle/>
          <a:p>
            <a:pPr algn="ctr">
              <a:defRPr/>
            </a:pPr>
            <a:endParaRPr lang="zh-CN" altLang="en-US" kern="0">
              <a:solidFill>
                <a:prstClr val="white"/>
              </a:solidFill>
              <a:latin typeface="微软雅黑" panose="020B0503020204020204" charset="-122"/>
              <a:ea typeface="微软雅黑" panose="020B050302020402020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6CA248-7BE1-4335-B3FB-1E6869F2EC7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5991141" y="2699658"/>
            <a:ext cx="2573309" cy="368300"/>
          </a:xfrm>
          <a:prstGeom prst="rect">
            <a:avLst/>
          </a:prstGeom>
          <a:noFill/>
        </p:spPr>
        <p:txBody>
          <a:bodyPr wrap="square" rtlCol="0">
            <a:spAutoFit/>
          </a:bodyPr>
          <a:lstStyle/>
          <a:p>
            <a:r>
              <a:rPr lang="zh-CN" b="1" dirty="0">
                <a:solidFill>
                  <a:schemeClr val="accent1"/>
                </a:solidFill>
                <a:latin typeface="微软雅黑" panose="020B0503020204020204" charset="-122"/>
                <a:ea typeface="微软雅黑" panose="020B0503020204020204" charset="-122"/>
              </a:rPr>
              <a:t>武汉大学</a:t>
            </a:r>
            <a:endParaRPr lang="zh-CN" b="1" dirty="0">
              <a:solidFill>
                <a:schemeClr val="accent1"/>
              </a:solidFill>
              <a:latin typeface="微软雅黑" panose="020B0503020204020204" charset="-122"/>
              <a:ea typeface="微软雅黑" panose="020B0503020204020204" charset="-122"/>
            </a:endParaRPr>
          </a:p>
        </p:txBody>
      </p:sp>
      <p:sp>
        <p:nvSpPr>
          <p:cNvPr id="9" name="文本框 8"/>
          <p:cNvSpPr txBox="1"/>
          <p:nvPr/>
        </p:nvSpPr>
        <p:spPr>
          <a:xfrm>
            <a:off x="5991141" y="3020314"/>
            <a:ext cx="2573309" cy="368300"/>
          </a:xfrm>
          <a:prstGeom prst="rect">
            <a:avLst/>
          </a:prstGeom>
          <a:noFill/>
        </p:spPr>
        <p:txBody>
          <a:bodyPr wrap="square" rtlCol="0">
            <a:spAutoFit/>
          </a:bodyPr>
          <a:lstStyle>
            <a:defPPr>
              <a:defRPr lang="zh-CN"/>
            </a:defPPr>
            <a:lvl1pPr>
              <a:defRPr b="1">
                <a:solidFill>
                  <a:schemeClr val="accent1"/>
                </a:solidFill>
                <a:latin typeface="微软雅黑" panose="020B0503020204020204" charset="-122"/>
                <a:ea typeface="微软雅黑" panose="020B0503020204020204" charset="-122"/>
              </a:defRPr>
            </a:lvl1pPr>
          </a:lstStyle>
          <a:p>
            <a:r>
              <a:rPr lang="zh-CN" altLang="en-US" dirty="0"/>
              <a:t>数字人文研究中心</a:t>
            </a:r>
            <a:endParaRPr lang="zh-CN" altLang="en-US" dirty="0"/>
          </a:p>
        </p:txBody>
      </p:sp>
      <p:sp>
        <p:nvSpPr>
          <p:cNvPr id="10" name="文本框 9"/>
          <p:cNvSpPr txBox="1"/>
          <p:nvPr/>
        </p:nvSpPr>
        <p:spPr>
          <a:xfrm>
            <a:off x="5991141" y="3340970"/>
            <a:ext cx="2573309" cy="368300"/>
          </a:xfrm>
          <a:prstGeom prst="rect">
            <a:avLst/>
          </a:prstGeom>
          <a:noFill/>
        </p:spPr>
        <p:txBody>
          <a:bodyPr wrap="square" rtlCol="0">
            <a:spAutoFit/>
          </a:bodyPr>
          <a:lstStyle>
            <a:defPPr>
              <a:defRPr lang="zh-CN"/>
            </a:defPPr>
            <a:lvl1pPr>
              <a:defRPr b="1">
                <a:solidFill>
                  <a:schemeClr val="accent1"/>
                </a:solidFill>
                <a:latin typeface="微软雅黑" panose="020B0503020204020204" charset="-122"/>
                <a:ea typeface="微软雅黑" panose="020B0503020204020204" charset="-122"/>
              </a:defRPr>
            </a:lvl1pPr>
          </a:lstStyle>
          <a:p>
            <a:r>
              <a:rPr lang="zh-CN" altLang="en-US" dirty="0"/>
              <a:t>王晓光教授团队</a:t>
            </a:r>
            <a:endParaRPr lang="zh-CN" altLang="en-US" dirty="0"/>
          </a:p>
        </p:txBody>
      </p:sp>
      <p:sp>
        <p:nvSpPr>
          <p:cNvPr id="11" name="文本框 10"/>
          <p:cNvSpPr txBox="1"/>
          <p:nvPr/>
        </p:nvSpPr>
        <p:spPr>
          <a:xfrm>
            <a:off x="5991225" y="3727450"/>
            <a:ext cx="2573655" cy="414020"/>
          </a:xfrm>
          <a:prstGeom prst="rect">
            <a:avLst/>
          </a:prstGeom>
          <a:noFill/>
        </p:spPr>
        <p:txBody>
          <a:bodyPr wrap="square" rtlCol="0">
            <a:spAutoFit/>
          </a:bodyPr>
          <a:lstStyle/>
          <a:p>
            <a:r>
              <a:rPr lang="en-US" altLang="zh-CN" sz="1050" dirty="0" err="1">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rPr>
              <a:t>Center for Digital Humanities, Wuhan University, Team of Prof. Xiaoguang Wang </a:t>
            </a:r>
            <a:endParaRPr lang="zh-CN" altLang="en-US" sz="105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endParaRPr>
          </a:p>
        </p:txBody>
      </p:sp>
      <p:grpSp>
        <p:nvGrpSpPr>
          <p:cNvPr id="3" name="组合 2"/>
          <p:cNvGrpSpPr/>
          <p:nvPr/>
        </p:nvGrpSpPr>
        <p:grpSpPr>
          <a:xfrm>
            <a:off x="8564451" y="2716812"/>
            <a:ext cx="579549" cy="1361673"/>
            <a:chOff x="8564451" y="2716812"/>
            <a:chExt cx="579549" cy="1361673"/>
          </a:xfrm>
        </p:grpSpPr>
        <p:sp>
          <p:nvSpPr>
            <p:cNvPr id="12" name="矩形 11"/>
            <p:cNvSpPr/>
            <p:nvPr/>
          </p:nvSpPr>
          <p:spPr>
            <a:xfrm>
              <a:off x="8564451" y="2716812"/>
              <a:ext cx="579549" cy="9934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8564451" y="3805061"/>
              <a:ext cx="579549" cy="273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0" y="2716812"/>
            <a:ext cx="5991225" cy="1402080"/>
            <a:chOff x="0" y="2716812"/>
            <a:chExt cx="5991225" cy="1402080"/>
          </a:xfrm>
        </p:grpSpPr>
        <p:sp>
          <p:nvSpPr>
            <p:cNvPr id="30" name="矩形 29"/>
            <p:cNvSpPr/>
            <p:nvPr/>
          </p:nvSpPr>
          <p:spPr>
            <a:xfrm>
              <a:off x="0" y="3805061"/>
              <a:ext cx="5991141" cy="273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0" y="2716812"/>
              <a:ext cx="5991142" cy="9934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697049" y="2861681"/>
              <a:ext cx="3294091" cy="629920"/>
            </a:xfrm>
            <a:prstGeom prst="rect">
              <a:avLst/>
            </a:prstGeom>
            <a:noFill/>
          </p:spPr>
          <p:txBody>
            <a:bodyPr wrap="square" rtlCol="0">
              <a:spAutoFit/>
            </a:bodyPr>
            <a:lstStyle/>
            <a:p>
              <a:pPr algn="r">
                <a:lnSpc>
                  <a:spcPct val="125000"/>
                </a:lnSpc>
              </a:pPr>
              <a:r>
                <a:rPr lang="zh-CN" altLang="en-US" sz="2800" b="1" dirty="0">
                  <a:solidFill>
                    <a:schemeClr val="bg1"/>
                  </a:solidFill>
                  <a:latin typeface="微软雅黑" panose="020B0503020204020204" charset="-122"/>
                  <a:ea typeface="微软雅黑" panose="020B0503020204020204" charset="-122"/>
                </a:rPr>
                <a:t>数字人文研究介绍</a:t>
              </a:r>
              <a:endParaRPr lang="zh-CN" altLang="en-US" sz="2800" b="1" dirty="0">
                <a:solidFill>
                  <a:schemeClr val="bg1"/>
                </a:solidFill>
                <a:latin typeface="微软雅黑" panose="020B0503020204020204" charset="-122"/>
                <a:ea typeface="微软雅黑" panose="020B0503020204020204" charset="-122"/>
              </a:endParaRPr>
            </a:p>
          </p:txBody>
        </p:sp>
        <p:sp>
          <p:nvSpPr>
            <p:cNvPr id="33" name="文本框 32"/>
            <p:cNvSpPr txBox="1"/>
            <p:nvPr/>
          </p:nvSpPr>
          <p:spPr>
            <a:xfrm>
              <a:off x="2748915" y="3720112"/>
              <a:ext cx="3242310" cy="398780"/>
            </a:xfrm>
            <a:prstGeom prst="rect">
              <a:avLst/>
            </a:prstGeom>
            <a:noFill/>
          </p:spPr>
          <p:txBody>
            <a:bodyPr wrap="square" rtlCol="0">
              <a:spAutoFit/>
            </a:bodyPr>
            <a:lstStyle/>
            <a:p>
              <a:pPr algn="r">
                <a:lnSpc>
                  <a:spcPct val="125000"/>
                </a:lnSpc>
              </a:pPr>
              <a:r>
                <a:rPr lang="en-US" altLang="zh-CN" sz="1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Discussion for DH-</a:t>
              </a:r>
              <a:r>
                <a:rPr lang="en-US" altLang="zh-CN" sz="16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Reasearch</a:t>
              </a:r>
              <a:endParaRPr lang="zh-CN" altLang="en-US" sz="1600" dirty="0">
                <a:solidFill>
                  <a:schemeClr val="bg1"/>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5" name="组合 4"/>
          <p:cNvGrpSpPr/>
          <p:nvPr/>
        </p:nvGrpSpPr>
        <p:grpSpPr>
          <a:xfrm>
            <a:off x="222586" y="2787385"/>
            <a:ext cx="1224000" cy="1223998"/>
            <a:chOff x="222586" y="2787385"/>
            <a:chExt cx="1224000" cy="1223998"/>
          </a:xfrm>
        </p:grpSpPr>
        <p:sp>
          <p:nvSpPr>
            <p:cNvPr id="20" name="椭圆 19"/>
            <p:cNvSpPr/>
            <p:nvPr/>
          </p:nvSpPr>
          <p:spPr>
            <a:xfrm>
              <a:off x="222586" y="2787385"/>
              <a:ext cx="1224000" cy="1223998"/>
            </a:xfrm>
            <a:prstGeom prst="ellipse">
              <a:avLst/>
            </a:prstGeom>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5"/>
            <p:cNvSpPr>
              <a:spLocks noEditPoints="1"/>
            </p:cNvSpPr>
            <p:nvPr/>
          </p:nvSpPr>
          <p:spPr bwMode="auto">
            <a:xfrm>
              <a:off x="446632" y="3034538"/>
              <a:ext cx="775907" cy="729691"/>
            </a:xfrm>
            <a:custGeom>
              <a:avLst/>
              <a:gdLst>
                <a:gd name="T0" fmla="*/ 8 w 97"/>
                <a:gd name="T1" fmla="*/ 10 h 91"/>
                <a:gd name="T2" fmla="*/ 28 w 97"/>
                <a:gd name="T3" fmla="*/ 10 h 91"/>
                <a:gd name="T4" fmla="*/ 41 w 97"/>
                <a:gd name="T5" fmla="*/ 45 h 91"/>
                <a:gd name="T6" fmla="*/ 51 w 97"/>
                <a:gd name="T7" fmla="*/ 41 h 91"/>
                <a:gd name="T8" fmla="*/ 59 w 97"/>
                <a:gd name="T9" fmla="*/ 46 h 91"/>
                <a:gd name="T10" fmla="*/ 66 w 97"/>
                <a:gd name="T11" fmla="*/ 27 h 91"/>
                <a:gd name="T12" fmla="*/ 73 w 97"/>
                <a:gd name="T13" fmla="*/ 34 h 91"/>
                <a:gd name="T14" fmla="*/ 83 w 97"/>
                <a:gd name="T15" fmla="*/ 23 h 91"/>
                <a:gd name="T16" fmla="*/ 73 w 97"/>
                <a:gd name="T17" fmla="*/ 40 h 91"/>
                <a:gd name="T18" fmla="*/ 67 w 97"/>
                <a:gd name="T19" fmla="*/ 33 h 91"/>
                <a:gd name="T20" fmla="*/ 61 w 97"/>
                <a:gd name="T21" fmla="*/ 51 h 91"/>
                <a:gd name="T22" fmla="*/ 51 w 97"/>
                <a:gd name="T23" fmla="*/ 45 h 91"/>
                <a:gd name="T24" fmla="*/ 41 w 97"/>
                <a:gd name="T25" fmla="*/ 45 h 91"/>
                <a:gd name="T26" fmla="*/ 74 w 97"/>
                <a:gd name="T27" fmla="*/ 86 h 91"/>
                <a:gd name="T28" fmla="*/ 43 w 97"/>
                <a:gd name="T29" fmla="*/ 91 h 91"/>
                <a:gd name="T30" fmla="*/ 63 w 97"/>
                <a:gd name="T31" fmla="*/ 68 h 91"/>
                <a:gd name="T32" fmla="*/ 97 w 97"/>
                <a:gd name="T33" fmla="*/ 68 h 91"/>
                <a:gd name="T34" fmla="*/ 97 w 97"/>
                <a:gd name="T35" fmla="*/ 6 h 91"/>
                <a:gd name="T36" fmla="*/ 93 w 97"/>
                <a:gd name="T37" fmla="*/ 3 h 91"/>
                <a:gd name="T38" fmla="*/ 34 w 97"/>
                <a:gd name="T39" fmla="*/ 9 h 91"/>
                <a:gd name="T40" fmla="*/ 90 w 97"/>
                <a:gd name="T41" fmla="*/ 61 h 91"/>
                <a:gd name="T42" fmla="*/ 36 w 97"/>
                <a:gd name="T43" fmla="*/ 68 h 91"/>
                <a:gd name="T44" fmla="*/ 54 w 97"/>
                <a:gd name="T45" fmla="*/ 84 h 91"/>
                <a:gd name="T46" fmla="*/ 63 w 97"/>
                <a:gd name="T47" fmla="*/ 68 h 91"/>
                <a:gd name="T48" fmla="*/ 7 w 97"/>
                <a:gd name="T49" fmla="*/ 55 h 91"/>
                <a:gd name="T50" fmla="*/ 14 w 97"/>
                <a:gd name="T51" fmla="*/ 91 h 91"/>
                <a:gd name="T52" fmla="*/ 20 w 97"/>
                <a:gd name="T53" fmla="*/ 60 h 91"/>
                <a:gd name="T54" fmla="*/ 31 w 97"/>
                <a:gd name="T55" fmla="*/ 91 h 91"/>
                <a:gd name="T56" fmla="*/ 28 w 97"/>
                <a:gd name="T57" fmla="*/ 33 h 91"/>
                <a:gd name="T58" fmla="*/ 55 w 97"/>
                <a:gd name="T59" fmla="*/ 24 h 91"/>
                <a:gd name="T60" fmla="*/ 20 w 97"/>
                <a:gd name="T61" fmla="*/ 23 h 91"/>
                <a:gd name="T62" fmla="*/ 19 w 97"/>
                <a:gd name="T63" fmla="*/ 27 h 91"/>
                <a:gd name="T64" fmla="*/ 18 w 97"/>
                <a:gd name="T65" fmla="*/ 47 h 91"/>
                <a:gd name="T66" fmla="*/ 18 w 97"/>
                <a:gd name="T67" fmla="*/ 47 h 91"/>
                <a:gd name="T68" fmla="*/ 18 w 97"/>
                <a:gd name="T69" fmla="*/ 47 h 91"/>
                <a:gd name="T70" fmla="*/ 16 w 97"/>
                <a:gd name="T71" fmla="*/ 27 h 91"/>
                <a:gd name="T72" fmla="*/ 16 w 97"/>
                <a:gd name="T73" fmla="*/ 23 h 91"/>
                <a:gd name="T74" fmla="*/ 0 w 97"/>
                <a:gd name="T75"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 h="91">
                  <a:moveTo>
                    <a:pt x="18" y="0"/>
                  </a:moveTo>
                  <a:cubicBezTo>
                    <a:pt x="12" y="0"/>
                    <a:pt x="8" y="4"/>
                    <a:pt x="8" y="10"/>
                  </a:cubicBezTo>
                  <a:cubicBezTo>
                    <a:pt x="8" y="16"/>
                    <a:pt x="12" y="20"/>
                    <a:pt x="18" y="20"/>
                  </a:cubicBezTo>
                  <a:cubicBezTo>
                    <a:pt x="24" y="20"/>
                    <a:pt x="28" y="16"/>
                    <a:pt x="28" y="10"/>
                  </a:cubicBezTo>
                  <a:cubicBezTo>
                    <a:pt x="28" y="4"/>
                    <a:pt x="24" y="0"/>
                    <a:pt x="18" y="0"/>
                  </a:cubicBezTo>
                  <a:close/>
                  <a:moveTo>
                    <a:pt x="41" y="45"/>
                  </a:moveTo>
                  <a:cubicBezTo>
                    <a:pt x="50" y="42"/>
                    <a:pt x="50" y="42"/>
                    <a:pt x="50" y="42"/>
                  </a:cubicBezTo>
                  <a:cubicBezTo>
                    <a:pt x="51" y="41"/>
                    <a:pt x="51" y="41"/>
                    <a:pt x="51" y="41"/>
                  </a:cubicBezTo>
                  <a:cubicBezTo>
                    <a:pt x="52" y="42"/>
                    <a:pt x="52" y="42"/>
                    <a:pt x="52" y="42"/>
                  </a:cubicBezTo>
                  <a:cubicBezTo>
                    <a:pt x="59" y="46"/>
                    <a:pt x="59" y="46"/>
                    <a:pt x="59" y="46"/>
                  </a:cubicBezTo>
                  <a:cubicBezTo>
                    <a:pt x="65" y="29"/>
                    <a:pt x="65" y="29"/>
                    <a:pt x="65" y="29"/>
                  </a:cubicBezTo>
                  <a:cubicBezTo>
                    <a:pt x="66" y="27"/>
                    <a:pt x="66" y="27"/>
                    <a:pt x="66" y="27"/>
                  </a:cubicBezTo>
                  <a:cubicBezTo>
                    <a:pt x="67" y="29"/>
                    <a:pt x="67" y="29"/>
                    <a:pt x="67" y="29"/>
                  </a:cubicBezTo>
                  <a:cubicBezTo>
                    <a:pt x="73" y="34"/>
                    <a:pt x="73" y="34"/>
                    <a:pt x="73" y="34"/>
                  </a:cubicBezTo>
                  <a:cubicBezTo>
                    <a:pt x="81" y="21"/>
                    <a:pt x="81" y="21"/>
                    <a:pt x="81" y="21"/>
                  </a:cubicBezTo>
                  <a:cubicBezTo>
                    <a:pt x="83" y="23"/>
                    <a:pt x="83" y="23"/>
                    <a:pt x="83" y="23"/>
                  </a:cubicBezTo>
                  <a:cubicBezTo>
                    <a:pt x="75" y="38"/>
                    <a:pt x="75" y="38"/>
                    <a:pt x="75" y="38"/>
                  </a:cubicBezTo>
                  <a:cubicBezTo>
                    <a:pt x="73" y="40"/>
                    <a:pt x="73" y="40"/>
                    <a:pt x="73" y="40"/>
                  </a:cubicBezTo>
                  <a:cubicBezTo>
                    <a:pt x="72" y="38"/>
                    <a:pt x="72" y="38"/>
                    <a:pt x="72" y="38"/>
                  </a:cubicBezTo>
                  <a:cubicBezTo>
                    <a:pt x="67" y="33"/>
                    <a:pt x="67" y="33"/>
                    <a:pt x="67" y="33"/>
                  </a:cubicBezTo>
                  <a:cubicBezTo>
                    <a:pt x="61" y="49"/>
                    <a:pt x="61" y="49"/>
                    <a:pt x="61" y="49"/>
                  </a:cubicBezTo>
                  <a:cubicBezTo>
                    <a:pt x="61" y="51"/>
                    <a:pt x="61" y="51"/>
                    <a:pt x="61" y="51"/>
                  </a:cubicBezTo>
                  <a:cubicBezTo>
                    <a:pt x="59" y="50"/>
                    <a:pt x="59" y="50"/>
                    <a:pt x="59" y="50"/>
                  </a:cubicBezTo>
                  <a:cubicBezTo>
                    <a:pt x="51" y="45"/>
                    <a:pt x="51" y="45"/>
                    <a:pt x="51" y="45"/>
                  </a:cubicBezTo>
                  <a:cubicBezTo>
                    <a:pt x="42" y="48"/>
                    <a:pt x="42" y="48"/>
                    <a:pt x="42" y="48"/>
                  </a:cubicBezTo>
                  <a:cubicBezTo>
                    <a:pt x="41" y="45"/>
                    <a:pt x="41" y="45"/>
                    <a:pt x="41" y="45"/>
                  </a:cubicBezTo>
                  <a:close/>
                  <a:moveTo>
                    <a:pt x="43" y="86"/>
                  </a:moveTo>
                  <a:cubicBezTo>
                    <a:pt x="74" y="86"/>
                    <a:pt x="74" y="86"/>
                    <a:pt x="74" y="86"/>
                  </a:cubicBezTo>
                  <a:cubicBezTo>
                    <a:pt x="74" y="91"/>
                    <a:pt x="74" y="91"/>
                    <a:pt x="74" y="91"/>
                  </a:cubicBezTo>
                  <a:cubicBezTo>
                    <a:pt x="43" y="91"/>
                    <a:pt x="43" y="91"/>
                    <a:pt x="43" y="91"/>
                  </a:cubicBezTo>
                  <a:cubicBezTo>
                    <a:pt x="43" y="86"/>
                    <a:pt x="43" y="86"/>
                    <a:pt x="43" y="86"/>
                  </a:cubicBezTo>
                  <a:close/>
                  <a:moveTo>
                    <a:pt x="63" y="68"/>
                  </a:moveTo>
                  <a:cubicBezTo>
                    <a:pt x="93" y="68"/>
                    <a:pt x="93" y="68"/>
                    <a:pt x="93" y="68"/>
                  </a:cubicBezTo>
                  <a:cubicBezTo>
                    <a:pt x="97" y="68"/>
                    <a:pt x="97" y="68"/>
                    <a:pt x="97" y="68"/>
                  </a:cubicBezTo>
                  <a:cubicBezTo>
                    <a:pt x="97" y="64"/>
                    <a:pt x="97" y="64"/>
                    <a:pt x="97" y="64"/>
                  </a:cubicBezTo>
                  <a:cubicBezTo>
                    <a:pt x="97" y="6"/>
                    <a:pt x="97" y="6"/>
                    <a:pt x="97" y="6"/>
                  </a:cubicBezTo>
                  <a:cubicBezTo>
                    <a:pt x="97" y="3"/>
                    <a:pt x="97" y="3"/>
                    <a:pt x="97" y="3"/>
                  </a:cubicBezTo>
                  <a:cubicBezTo>
                    <a:pt x="93" y="3"/>
                    <a:pt x="93" y="3"/>
                    <a:pt x="93" y="3"/>
                  </a:cubicBezTo>
                  <a:cubicBezTo>
                    <a:pt x="34" y="3"/>
                    <a:pt x="34" y="3"/>
                    <a:pt x="34" y="3"/>
                  </a:cubicBezTo>
                  <a:cubicBezTo>
                    <a:pt x="34" y="9"/>
                    <a:pt x="34" y="9"/>
                    <a:pt x="34" y="9"/>
                  </a:cubicBezTo>
                  <a:cubicBezTo>
                    <a:pt x="90" y="9"/>
                    <a:pt x="90" y="9"/>
                    <a:pt x="90" y="9"/>
                  </a:cubicBezTo>
                  <a:cubicBezTo>
                    <a:pt x="90" y="61"/>
                    <a:pt x="90" y="61"/>
                    <a:pt x="90" y="61"/>
                  </a:cubicBezTo>
                  <a:cubicBezTo>
                    <a:pt x="36" y="61"/>
                    <a:pt x="36" y="61"/>
                    <a:pt x="36" y="61"/>
                  </a:cubicBezTo>
                  <a:cubicBezTo>
                    <a:pt x="36" y="68"/>
                    <a:pt x="36" y="68"/>
                    <a:pt x="36" y="68"/>
                  </a:cubicBezTo>
                  <a:cubicBezTo>
                    <a:pt x="54" y="68"/>
                    <a:pt x="54" y="68"/>
                    <a:pt x="54" y="68"/>
                  </a:cubicBezTo>
                  <a:cubicBezTo>
                    <a:pt x="54" y="84"/>
                    <a:pt x="54" y="84"/>
                    <a:pt x="54" y="84"/>
                  </a:cubicBezTo>
                  <a:cubicBezTo>
                    <a:pt x="63" y="84"/>
                    <a:pt x="63" y="84"/>
                    <a:pt x="63" y="84"/>
                  </a:cubicBezTo>
                  <a:cubicBezTo>
                    <a:pt x="63" y="68"/>
                    <a:pt x="63" y="68"/>
                    <a:pt x="63" y="68"/>
                  </a:cubicBezTo>
                  <a:close/>
                  <a:moveTo>
                    <a:pt x="0" y="50"/>
                  </a:moveTo>
                  <a:cubicBezTo>
                    <a:pt x="7" y="55"/>
                    <a:pt x="7" y="55"/>
                    <a:pt x="7" y="55"/>
                  </a:cubicBezTo>
                  <a:cubicBezTo>
                    <a:pt x="5" y="91"/>
                    <a:pt x="5" y="91"/>
                    <a:pt x="5" y="91"/>
                  </a:cubicBezTo>
                  <a:cubicBezTo>
                    <a:pt x="14" y="91"/>
                    <a:pt x="14" y="91"/>
                    <a:pt x="14" y="91"/>
                  </a:cubicBezTo>
                  <a:cubicBezTo>
                    <a:pt x="16" y="60"/>
                    <a:pt x="16" y="60"/>
                    <a:pt x="16" y="60"/>
                  </a:cubicBezTo>
                  <a:cubicBezTo>
                    <a:pt x="20" y="60"/>
                    <a:pt x="20" y="60"/>
                    <a:pt x="20" y="60"/>
                  </a:cubicBezTo>
                  <a:cubicBezTo>
                    <a:pt x="22" y="91"/>
                    <a:pt x="22" y="91"/>
                    <a:pt x="22" y="91"/>
                  </a:cubicBezTo>
                  <a:cubicBezTo>
                    <a:pt x="31" y="91"/>
                    <a:pt x="31" y="91"/>
                    <a:pt x="31" y="91"/>
                  </a:cubicBezTo>
                  <a:cubicBezTo>
                    <a:pt x="29" y="55"/>
                    <a:pt x="29" y="55"/>
                    <a:pt x="29" y="55"/>
                  </a:cubicBezTo>
                  <a:cubicBezTo>
                    <a:pt x="28" y="33"/>
                    <a:pt x="28" y="33"/>
                    <a:pt x="28" y="33"/>
                  </a:cubicBezTo>
                  <a:cubicBezTo>
                    <a:pt x="50" y="32"/>
                    <a:pt x="50" y="32"/>
                    <a:pt x="50" y="32"/>
                  </a:cubicBezTo>
                  <a:cubicBezTo>
                    <a:pt x="55" y="24"/>
                    <a:pt x="55" y="24"/>
                    <a:pt x="55" y="24"/>
                  </a:cubicBezTo>
                  <a:cubicBezTo>
                    <a:pt x="30" y="23"/>
                    <a:pt x="30" y="23"/>
                    <a:pt x="30" y="23"/>
                  </a:cubicBezTo>
                  <a:cubicBezTo>
                    <a:pt x="20" y="23"/>
                    <a:pt x="20" y="23"/>
                    <a:pt x="20" y="23"/>
                  </a:cubicBezTo>
                  <a:cubicBezTo>
                    <a:pt x="20" y="24"/>
                    <a:pt x="20" y="24"/>
                    <a:pt x="20" y="24"/>
                  </a:cubicBezTo>
                  <a:cubicBezTo>
                    <a:pt x="19" y="27"/>
                    <a:pt x="19" y="27"/>
                    <a:pt x="19" y="27"/>
                  </a:cubicBezTo>
                  <a:cubicBezTo>
                    <a:pt x="22" y="43"/>
                    <a:pt x="22" y="43"/>
                    <a:pt x="22" y="43"/>
                  </a:cubicBezTo>
                  <a:cubicBezTo>
                    <a:pt x="18" y="47"/>
                    <a:pt x="18" y="47"/>
                    <a:pt x="18" y="47"/>
                  </a:cubicBezTo>
                  <a:cubicBezTo>
                    <a:pt x="18" y="47"/>
                    <a:pt x="18" y="47"/>
                    <a:pt x="18" y="47"/>
                  </a:cubicBezTo>
                  <a:cubicBezTo>
                    <a:pt x="18" y="47"/>
                    <a:pt x="18" y="47"/>
                    <a:pt x="18" y="47"/>
                  </a:cubicBezTo>
                  <a:cubicBezTo>
                    <a:pt x="18" y="47"/>
                    <a:pt x="18" y="47"/>
                    <a:pt x="18" y="47"/>
                  </a:cubicBezTo>
                  <a:cubicBezTo>
                    <a:pt x="18" y="47"/>
                    <a:pt x="18" y="47"/>
                    <a:pt x="18" y="47"/>
                  </a:cubicBezTo>
                  <a:cubicBezTo>
                    <a:pt x="14" y="43"/>
                    <a:pt x="14" y="43"/>
                    <a:pt x="14" y="43"/>
                  </a:cubicBezTo>
                  <a:cubicBezTo>
                    <a:pt x="16" y="27"/>
                    <a:pt x="16" y="27"/>
                    <a:pt x="16" y="27"/>
                  </a:cubicBezTo>
                  <a:cubicBezTo>
                    <a:pt x="15" y="24"/>
                    <a:pt x="15" y="24"/>
                    <a:pt x="15" y="24"/>
                  </a:cubicBezTo>
                  <a:cubicBezTo>
                    <a:pt x="16" y="23"/>
                    <a:pt x="16" y="23"/>
                    <a:pt x="16" y="23"/>
                  </a:cubicBezTo>
                  <a:cubicBezTo>
                    <a:pt x="5" y="23"/>
                    <a:pt x="5" y="23"/>
                    <a:pt x="5" y="23"/>
                  </a:cubicBezTo>
                  <a:lnTo>
                    <a:pt x="0" y="5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4" name="组合 3"/>
          <p:cNvGrpSpPr/>
          <p:nvPr/>
        </p:nvGrpSpPr>
        <p:grpSpPr>
          <a:xfrm>
            <a:off x="1734969" y="2787385"/>
            <a:ext cx="1224000" cy="1223998"/>
            <a:chOff x="1734969" y="2787385"/>
            <a:chExt cx="1224000" cy="1223998"/>
          </a:xfrm>
        </p:grpSpPr>
        <p:sp>
          <p:nvSpPr>
            <p:cNvPr id="27" name="椭圆 26"/>
            <p:cNvSpPr/>
            <p:nvPr/>
          </p:nvSpPr>
          <p:spPr>
            <a:xfrm>
              <a:off x="1734969" y="2787385"/>
              <a:ext cx="1224000" cy="1223998"/>
            </a:xfrm>
            <a:prstGeom prst="ellipse">
              <a:avLst/>
            </a:prstGeom>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Freeform 9"/>
            <p:cNvSpPr>
              <a:spLocks noEditPoints="1"/>
            </p:cNvSpPr>
            <p:nvPr/>
          </p:nvSpPr>
          <p:spPr bwMode="auto">
            <a:xfrm>
              <a:off x="1945451" y="3091502"/>
              <a:ext cx="803035" cy="615763"/>
            </a:xfrm>
            <a:custGeom>
              <a:avLst/>
              <a:gdLst>
                <a:gd name="T0" fmla="*/ 16 w 104"/>
                <a:gd name="T1" fmla="*/ 2 h 79"/>
                <a:gd name="T2" fmla="*/ 27 w 104"/>
                <a:gd name="T3" fmla="*/ 4 h 79"/>
                <a:gd name="T4" fmla="*/ 19 w 104"/>
                <a:gd name="T5" fmla="*/ 48 h 79"/>
                <a:gd name="T6" fmla="*/ 4 w 104"/>
                <a:gd name="T7" fmla="*/ 45 h 79"/>
                <a:gd name="T8" fmla="*/ 16 w 104"/>
                <a:gd name="T9" fmla="*/ 2 h 79"/>
                <a:gd name="T10" fmla="*/ 18 w 104"/>
                <a:gd name="T11" fmla="*/ 65 h 79"/>
                <a:gd name="T12" fmla="*/ 16 w 104"/>
                <a:gd name="T13" fmla="*/ 72 h 79"/>
                <a:gd name="T14" fmla="*/ 101 w 104"/>
                <a:gd name="T15" fmla="*/ 72 h 79"/>
                <a:gd name="T16" fmla="*/ 104 w 104"/>
                <a:gd name="T17" fmla="*/ 72 h 79"/>
                <a:gd name="T18" fmla="*/ 104 w 104"/>
                <a:gd name="T19" fmla="*/ 68 h 79"/>
                <a:gd name="T20" fmla="*/ 104 w 104"/>
                <a:gd name="T21" fmla="*/ 26 h 79"/>
                <a:gd name="T22" fmla="*/ 104 w 104"/>
                <a:gd name="T23" fmla="*/ 24 h 79"/>
                <a:gd name="T24" fmla="*/ 103 w 104"/>
                <a:gd name="T25" fmla="*/ 23 h 79"/>
                <a:gd name="T26" fmla="*/ 90 w 104"/>
                <a:gd name="T27" fmla="*/ 10 h 79"/>
                <a:gd name="T28" fmla="*/ 89 w 104"/>
                <a:gd name="T29" fmla="*/ 9 h 79"/>
                <a:gd name="T30" fmla="*/ 87 w 104"/>
                <a:gd name="T31" fmla="*/ 9 h 79"/>
                <a:gd name="T32" fmla="*/ 31 w 104"/>
                <a:gd name="T33" fmla="*/ 9 h 79"/>
                <a:gd name="T34" fmla="*/ 31 w 104"/>
                <a:gd name="T35" fmla="*/ 17 h 79"/>
                <a:gd name="T36" fmla="*/ 84 w 104"/>
                <a:gd name="T37" fmla="*/ 17 h 79"/>
                <a:gd name="T38" fmla="*/ 83 w 104"/>
                <a:gd name="T39" fmla="*/ 28 h 79"/>
                <a:gd name="T40" fmla="*/ 83 w 104"/>
                <a:gd name="T41" fmla="*/ 30 h 79"/>
                <a:gd name="T42" fmla="*/ 85 w 104"/>
                <a:gd name="T43" fmla="*/ 30 h 79"/>
                <a:gd name="T44" fmla="*/ 97 w 104"/>
                <a:gd name="T45" fmla="*/ 29 h 79"/>
                <a:gd name="T46" fmla="*/ 97 w 104"/>
                <a:gd name="T47" fmla="*/ 65 h 79"/>
                <a:gd name="T48" fmla="*/ 18 w 104"/>
                <a:gd name="T49" fmla="*/ 65 h 79"/>
                <a:gd name="T50" fmla="*/ 95 w 104"/>
                <a:gd name="T51" fmla="*/ 26 h 79"/>
                <a:gd name="T52" fmla="*/ 86 w 104"/>
                <a:gd name="T53" fmla="*/ 26 h 79"/>
                <a:gd name="T54" fmla="*/ 87 w 104"/>
                <a:gd name="T55" fmla="*/ 18 h 79"/>
                <a:gd name="T56" fmla="*/ 95 w 104"/>
                <a:gd name="T57" fmla="*/ 26 h 79"/>
                <a:gd name="T58" fmla="*/ 32 w 104"/>
                <a:gd name="T59" fmla="*/ 43 h 79"/>
                <a:gd name="T60" fmla="*/ 74 w 104"/>
                <a:gd name="T61" fmla="*/ 43 h 79"/>
                <a:gd name="T62" fmla="*/ 74 w 104"/>
                <a:gd name="T63" fmla="*/ 45 h 79"/>
                <a:gd name="T64" fmla="*/ 32 w 104"/>
                <a:gd name="T65" fmla="*/ 45 h 79"/>
                <a:gd name="T66" fmla="*/ 32 w 104"/>
                <a:gd name="T67" fmla="*/ 43 h 79"/>
                <a:gd name="T68" fmla="*/ 32 w 104"/>
                <a:gd name="T69" fmla="*/ 32 h 79"/>
                <a:gd name="T70" fmla="*/ 71 w 104"/>
                <a:gd name="T71" fmla="*/ 32 h 79"/>
                <a:gd name="T72" fmla="*/ 71 w 104"/>
                <a:gd name="T73" fmla="*/ 35 h 79"/>
                <a:gd name="T74" fmla="*/ 32 w 104"/>
                <a:gd name="T75" fmla="*/ 35 h 79"/>
                <a:gd name="T76" fmla="*/ 32 w 104"/>
                <a:gd name="T77" fmla="*/ 32 h 79"/>
                <a:gd name="T78" fmla="*/ 32 w 104"/>
                <a:gd name="T79" fmla="*/ 22 h 79"/>
                <a:gd name="T80" fmla="*/ 71 w 104"/>
                <a:gd name="T81" fmla="*/ 22 h 79"/>
                <a:gd name="T82" fmla="*/ 71 w 104"/>
                <a:gd name="T83" fmla="*/ 25 h 79"/>
                <a:gd name="T84" fmla="*/ 32 w 104"/>
                <a:gd name="T85" fmla="*/ 25 h 79"/>
                <a:gd name="T86" fmla="*/ 32 w 104"/>
                <a:gd name="T87" fmla="*/ 22 h 79"/>
                <a:gd name="T88" fmla="*/ 3 w 104"/>
                <a:gd name="T89" fmla="*/ 66 h 79"/>
                <a:gd name="T90" fmla="*/ 9 w 104"/>
                <a:gd name="T91" fmla="*/ 68 h 79"/>
                <a:gd name="T92" fmla="*/ 9 w 104"/>
                <a:gd name="T93" fmla="*/ 74 h 79"/>
                <a:gd name="T94" fmla="*/ 5 w 104"/>
                <a:gd name="T95" fmla="*/ 79 h 79"/>
                <a:gd name="T96" fmla="*/ 2 w 104"/>
                <a:gd name="T97" fmla="*/ 78 h 79"/>
                <a:gd name="T98" fmla="*/ 0 w 104"/>
                <a:gd name="T99" fmla="*/ 72 h 79"/>
                <a:gd name="T100" fmla="*/ 3 w 104"/>
                <a:gd name="T101" fmla="*/ 66 h 79"/>
                <a:gd name="T102" fmla="*/ 4 w 104"/>
                <a:gd name="T103" fmla="*/ 48 h 79"/>
                <a:gd name="T104" fmla="*/ 2 w 104"/>
                <a:gd name="T105" fmla="*/ 65 h 79"/>
                <a:gd name="T106" fmla="*/ 12 w 104"/>
                <a:gd name="T107" fmla="*/ 67 h 79"/>
                <a:gd name="T108" fmla="*/ 17 w 104"/>
                <a:gd name="T109" fmla="*/ 51 h 79"/>
                <a:gd name="T110" fmla="*/ 4 w 104"/>
                <a:gd name="T111" fmla="*/ 4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 h="79">
                  <a:moveTo>
                    <a:pt x="16" y="2"/>
                  </a:moveTo>
                  <a:cubicBezTo>
                    <a:pt x="21" y="0"/>
                    <a:pt x="24" y="1"/>
                    <a:pt x="27" y="4"/>
                  </a:cubicBezTo>
                  <a:cubicBezTo>
                    <a:pt x="26" y="20"/>
                    <a:pt x="23" y="35"/>
                    <a:pt x="19" y="48"/>
                  </a:cubicBezTo>
                  <a:cubicBezTo>
                    <a:pt x="14" y="47"/>
                    <a:pt x="9" y="46"/>
                    <a:pt x="4" y="45"/>
                  </a:cubicBezTo>
                  <a:cubicBezTo>
                    <a:pt x="6" y="29"/>
                    <a:pt x="10" y="15"/>
                    <a:pt x="16" y="2"/>
                  </a:cubicBezTo>
                  <a:close/>
                  <a:moveTo>
                    <a:pt x="18" y="65"/>
                  </a:moveTo>
                  <a:cubicBezTo>
                    <a:pt x="16" y="72"/>
                    <a:pt x="16" y="72"/>
                    <a:pt x="16" y="72"/>
                  </a:cubicBezTo>
                  <a:cubicBezTo>
                    <a:pt x="69" y="72"/>
                    <a:pt x="74" y="72"/>
                    <a:pt x="101" y="72"/>
                  </a:cubicBezTo>
                  <a:cubicBezTo>
                    <a:pt x="104" y="72"/>
                    <a:pt x="104" y="72"/>
                    <a:pt x="104" y="72"/>
                  </a:cubicBezTo>
                  <a:cubicBezTo>
                    <a:pt x="104" y="68"/>
                    <a:pt x="104" y="68"/>
                    <a:pt x="104" y="68"/>
                  </a:cubicBezTo>
                  <a:cubicBezTo>
                    <a:pt x="104" y="26"/>
                    <a:pt x="104" y="26"/>
                    <a:pt x="104" y="26"/>
                  </a:cubicBezTo>
                  <a:cubicBezTo>
                    <a:pt x="104" y="24"/>
                    <a:pt x="104" y="24"/>
                    <a:pt x="104" y="24"/>
                  </a:cubicBezTo>
                  <a:cubicBezTo>
                    <a:pt x="103" y="23"/>
                    <a:pt x="103" y="23"/>
                    <a:pt x="103" y="23"/>
                  </a:cubicBezTo>
                  <a:cubicBezTo>
                    <a:pt x="90" y="10"/>
                    <a:pt x="90" y="10"/>
                    <a:pt x="90" y="10"/>
                  </a:cubicBezTo>
                  <a:cubicBezTo>
                    <a:pt x="89" y="9"/>
                    <a:pt x="89" y="9"/>
                    <a:pt x="89" y="9"/>
                  </a:cubicBezTo>
                  <a:cubicBezTo>
                    <a:pt x="87" y="9"/>
                    <a:pt x="87" y="9"/>
                    <a:pt x="87" y="9"/>
                  </a:cubicBezTo>
                  <a:cubicBezTo>
                    <a:pt x="31" y="9"/>
                    <a:pt x="31" y="9"/>
                    <a:pt x="31" y="9"/>
                  </a:cubicBezTo>
                  <a:cubicBezTo>
                    <a:pt x="31" y="12"/>
                    <a:pt x="31" y="14"/>
                    <a:pt x="31" y="17"/>
                  </a:cubicBezTo>
                  <a:cubicBezTo>
                    <a:pt x="84" y="17"/>
                    <a:pt x="84" y="17"/>
                    <a:pt x="84" y="17"/>
                  </a:cubicBezTo>
                  <a:cubicBezTo>
                    <a:pt x="83" y="28"/>
                    <a:pt x="83" y="28"/>
                    <a:pt x="83" y="28"/>
                  </a:cubicBezTo>
                  <a:cubicBezTo>
                    <a:pt x="83" y="30"/>
                    <a:pt x="83" y="30"/>
                    <a:pt x="83" y="30"/>
                  </a:cubicBezTo>
                  <a:cubicBezTo>
                    <a:pt x="85" y="30"/>
                    <a:pt x="85" y="30"/>
                    <a:pt x="85" y="30"/>
                  </a:cubicBezTo>
                  <a:cubicBezTo>
                    <a:pt x="97" y="29"/>
                    <a:pt x="97" y="29"/>
                    <a:pt x="97" y="29"/>
                  </a:cubicBezTo>
                  <a:cubicBezTo>
                    <a:pt x="97" y="65"/>
                    <a:pt x="97" y="65"/>
                    <a:pt x="97" y="65"/>
                  </a:cubicBezTo>
                  <a:cubicBezTo>
                    <a:pt x="79" y="65"/>
                    <a:pt x="57" y="65"/>
                    <a:pt x="18" y="65"/>
                  </a:cubicBezTo>
                  <a:close/>
                  <a:moveTo>
                    <a:pt x="95" y="26"/>
                  </a:moveTo>
                  <a:cubicBezTo>
                    <a:pt x="86" y="26"/>
                    <a:pt x="86" y="26"/>
                    <a:pt x="86" y="26"/>
                  </a:cubicBezTo>
                  <a:cubicBezTo>
                    <a:pt x="87" y="18"/>
                    <a:pt x="87" y="18"/>
                    <a:pt x="87" y="18"/>
                  </a:cubicBezTo>
                  <a:cubicBezTo>
                    <a:pt x="95" y="26"/>
                    <a:pt x="95" y="26"/>
                    <a:pt x="95" y="26"/>
                  </a:cubicBezTo>
                  <a:close/>
                  <a:moveTo>
                    <a:pt x="32" y="43"/>
                  </a:moveTo>
                  <a:cubicBezTo>
                    <a:pt x="74" y="43"/>
                    <a:pt x="74" y="43"/>
                    <a:pt x="74" y="43"/>
                  </a:cubicBezTo>
                  <a:cubicBezTo>
                    <a:pt x="74" y="45"/>
                    <a:pt x="74" y="45"/>
                    <a:pt x="74" y="45"/>
                  </a:cubicBezTo>
                  <a:cubicBezTo>
                    <a:pt x="32" y="45"/>
                    <a:pt x="32" y="45"/>
                    <a:pt x="32" y="45"/>
                  </a:cubicBezTo>
                  <a:cubicBezTo>
                    <a:pt x="32" y="43"/>
                    <a:pt x="32" y="43"/>
                    <a:pt x="32" y="43"/>
                  </a:cubicBezTo>
                  <a:close/>
                  <a:moveTo>
                    <a:pt x="32" y="32"/>
                  </a:moveTo>
                  <a:cubicBezTo>
                    <a:pt x="71" y="32"/>
                    <a:pt x="71" y="32"/>
                    <a:pt x="71" y="32"/>
                  </a:cubicBezTo>
                  <a:cubicBezTo>
                    <a:pt x="71" y="35"/>
                    <a:pt x="71" y="35"/>
                    <a:pt x="71" y="35"/>
                  </a:cubicBezTo>
                  <a:cubicBezTo>
                    <a:pt x="32" y="35"/>
                    <a:pt x="32" y="35"/>
                    <a:pt x="32" y="35"/>
                  </a:cubicBezTo>
                  <a:cubicBezTo>
                    <a:pt x="32" y="32"/>
                    <a:pt x="32" y="32"/>
                    <a:pt x="32" y="32"/>
                  </a:cubicBezTo>
                  <a:close/>
                  <a:moveTo>
                    <a:pt x="32" y="22"/>
                  </a:moveTo>
                  <a:cubicBezTo>
                    <a:pt x="71" y="22"/>
                    <a:pt x="71" y="22"/>
                    <a:pt x="71" y="22"/>
                  </a:cubicBezTo>
                  <a:cubicBezTo>
                    <a:pt x="71" y="25"/>
                    <a:pt x="71" y="25"/>
                    <a:pt x="71" y="25"/>
                  </a:cubicBezTo>
                  <a:cubicBezTo>
                    <a:pt x="32" y="25"/>
                    <a:pt x="32" y="25"/>
                    <a:pt x="32" y="25"/>
                  </a:cubicBezTo>
                  <a:cubicBezTo>
                    <a:pt x="32" y="22"/>
                    <a:pt x="32" y="22"/>
                    <a:pt x="32" y="22"/>
                  </a:cubicBezTo>
                  <a:close/>
                  <a:moveTo>
                    <a:pt x="3" y="66"/>
                  </a:moveTo>
                  <a:cubicBezTo>
                    <a:pt x="9" y="68"/>
                    <a:pt x="9" y="68"/>
                    <a:pt x="9" y="68"/>
                  </a:cubicBezTo>
                  <a:cubicBezTo>
                    <a:pt x="9" y="74"/>
                    <a:pt x="9" y="74"/>
                    <a:pt x="9" y="74"/>
                  </a:cubicBezTo>
                  <a:cubicBezTo>
                    <a:pt x="5" y="79"/>
                    <a:pt x="5" y="79"/>
                    <a:pt x="5" y="79"/>
                  </a:cubicBezTo>
                  <a:cubicBezTo>
                    <a:pt x="4" y="79"/>
                    <a:pt x="3" y="79"/>
                    <a:pt x="2" y="78"/>
                  </a:cubicBezTo>
                  <a:cubicBezTo>
                    <a:pt x="0" y="72"/>
                    <a:pt x="0" y="72"/>
                    <a:pt x="0" y="72"/>
                  </a:cubicBezTo>
                  <a:cubicBezTo>
                    <a:pt x="3" y="66"/>
                    <a:pt x="3" y="66"/>
                    <a:pt x="3" y="66"/>
                  </a:cubicBezTo>
                  <a:close/>
                  <a:moveTo>
                    <a:pt x="4" y="48"/>
                  </a:moveTo>
                  <a:cubicBezTo>
                    <a:pt x="3" y="53"/>
                    <a:pt x="3" y="59"/>
                    <a:pt x="2" y="65"/>
                  </a:cubicBezTo>
                  <a:cubicBezTo>
                    <a:pt x="5" y="65"/>
                    <a:pt x="9" y="66"/>
                    <a:pt x="12" y="67"/>
                  </a:cubicBezTo>
                  <a:cubicBezTo>
                    <a:pt x="14" y="61"/>
                    <a:pt x="15" y="56"/>
                    <a:pt x="17" y="51"/>
                  </a:cubicBezTo>
                  <a:cubicBezTo>
                    <a:pt x="13" y="50"/>
                    <a:pt x="9" y="49"/>
                    <a:pt x="4" y="4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par>
                                <p:cTn id="16" presetID="53" presetClass="entr" presetSubtype="16" fill="hold" grpId="0" nodeType="withEffect">
                                  <p:stCondLst>
                                    <p:cond delay="40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grpId="0" nodeType="withEffect">
                                  <p:stCondLst>
                                    <p:cond delay="40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par>
                                <p:cTn id="26" presetID="53" presetClass="entr" presetSubtype="16" fill="hold" grpId="0" nodeType="withEffect">
                                  <p:stCondLst>
                                    <p:cond delay="4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53" presetClass="entr" presetSubtype="16" fill="hold" nodeType="withEffect">
                                  <p:stCondLst>
                                    <p:cond delay="400"/>
                                  </p:stCondLst>
                                  <p:childTnLst>
                                    <p:set>
                                      <p:cBhvr>
                                        <p:cTn id="32" dur="1" fill="hold">
                                          <p:stCondLst>
                                            <p:cond delay="0"/>
                                          </p:stCondLst>
                                        </p:cTn>
                                        <p:tgtEl>
                                          <p:spTgt spid="5"/>
                                        </p:tgtEl>
                                        <p:attrNameLst>
                                          <p:attrName>style.visibility</p:attrName>
                                        </p:attrNameLst>
                                      </p:cBhvr>
                                      <p:to>
                                        <p:strVal val="visible"/>
                                      </p:to>
                                    </p:set>
                                    <p:anim calcmode="lin" valueType="num">
                                      <p:cBhvr>
                                        <p:cTn id="33" dur="500" fill="hold"/>
                                        <p:tgtEl>
                                          <p:spTgt spid="5"/>
                                        </p:tgtEl>
                                        <p:attrNameLst>
                                          <p:attrName>ppt_w</p:attrName>
                                        </p:attrNameLst>
                                      </p:cBhvr>
                                      <p:tavLst>
                                        <p:tav tm="0">
                                          <p:val>
                                            <p:fltVal val="0"/>
                                          </p:val>
                                        </p:tav>
                                        <p:tav tm="100000">
                                          <p:val>
                                            <p:strVal val="#ppt_w"/>
                                          </p:val>
                                        </p:tav>
                                      </p:tavLst>
                                    </p:anim>
                                    <p:anim calcmode="lin" valueType="num">
                                      <p:cBhvr>
                                        <p:cTn id="34" dur="500" fill="hold"/>
                                        <p:tgtEl>
                                          <p:spTgt spid="5"/>
                                        </p:tgtEl>
                                        <p:attrNameLst>
                                          <p:attrName>ppt_h</p:attrName>
                                        </p:attrNameLst>
                                      </p:cBhvr>
                                      <p:tavLst>
                                        <p:tav tm="0">
                                          <p:val>
                                            <p:fltVal val="0"/>
                                          </p:val>
                                        </p:tav>
                                        <p:tav tm="100000">
                                          <p:val>
                                            <p:strVal val="#ppt_h"/>
                                          </p:val>
                                        </p:tav>
                                      </p:tavLst>
                                    </p:anim>
                                    <p:animEffect transition="in" filter="fade">
                                      <p:cBhvr>
                                        <p:cTn id="35" dur="500"/>
                                        <p:tgtEl>
                                          <p:spTgt spid="5"/>
                                        </p:tgtEl>
                                      </p:cBhvr>
                                    </p:animEffect>
                                  </p:childTnLst>
                                </p:cTn>
                              </p:par>
                              <p:par>
                                <p:cTn id="36" presetID="53" presetClass="entr" presetSubtype="16" fill="hold" nodeType="withEffect">
                                  <p:stCondLst>
                                    <p:cond delay="400"/>
                                  </p:stCondLst>
                                  <p:childTnLst>
                                    <p:set>
                                      <p:cBhvr>
                                        <p:cTn id="37" dur="1" fill="hold">
                                          <p:stCondLst>
                                            <p:cond delay="0"/>
                                          </p:stCondLst>
                                        </p:cTn>
                                        <p:tgtEl>
                                          <p:spTgt spid="4"/>
                                        </p:tgtEl>
                                        <p:attrNameLst>
                                          <p:attrName>style.visibility</p:attrName>
                                        </p:attrNameLst>
                                      </p:cBhvr>
                                      <p:to>
                                        <p:strVal val="visible"/>
                                      </p:to>
                                    </p:set>
                                    <p:anim calcmode="lin" valueType="num">
                                      <p:cBhvr>
                                        <p:cTn id="38" dur="500" fill="hold"/>
                                        <p:tgtEl>
                                          <p:spTgt spid="4"/>
                                        </p:tgtEl>
                                        <p:attrNameLst>
                                          <p:attrName>ppt_w</p:attrName>
                                        </p:attrNameLst>
                                      </p:cBhvr>
                                      <p:tavLst>
                                        <p:tav tm="0">
                                          <p:val>
                                            <p:fltVal val="0"/>
                                          </p:val>
                                        </p:tav>
                                        <p:tav tm="100000">
                                          <p:val>
                                            <p:strVal val="#ppt_w"/>
                                          </p:val>
                                        </p:tav>
                                      </p:tavLst>
                                    </p:anim>
                                    <p:anim calcmode="lin" valueType="num">
                                      <p:cBhvr>
                                        <p:cTn id="39" dur="500" fill="hold"/>
                                        <p:tgtEl>
                                          <p:spTgt spid="4"/>
                                        </p:tgtEl>
                                        <p:attrNameLst>
                                          <p:attrName>ppt_h</p:attrName>
                                        </p:attrNameLst>
                                      </p:cBhvr>
                                      <p:tavLst>
                                        <p:tav tm="0">
                                          <p:val>
                                            <p:fltVal val="0"/>
                                          </p:val>
                                        </p:tav>
                                        <p:tav tm="100000">
                                          <p:val>
                                            <p:strVal val="#ppt_h"/>
                                          </p:val>
                                        </p:tav>
                                      </p:tavLst>
                                    </p:anim>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1851645"/>
            <a:ext cx="4205521" cy="3154710"/>
          </a:xfrm>
          <a:prstGeom prst="rect">
            <a:avLst/>
          </a:prstGeom>
          <a:noFill/>
        </p:spPr>
        <p:txBody>
          <a:bodyPr wrap="square" rtlCol="0">
            <a:spAutoFit/>
          </a:bodyPr>
          <a:lstStyle/>
          <a:p>
            <a:pPr algn="ctr"/>
            <a:r>
              <a:rPr lang="en-US" altLang="zh-CN" sz="19900" b="1" dirty="0">
                <a:solidFill>
                  <a:schemeClr val="accent1"/>
                </a:solidFill>
                <a:latin typeface="微软雅黑" panose="020B0503020204020204" charset="-122"/>
                <a:ea typeface="微软雅黑" panose="020B0503020204020204" charset="-122"/>
                <a:cs typeface="Times New Roman" panose="02020603050405020304" pitchFamily="18" charset="0"/>
              </a:rPr>
              <a:t>03</a:t>
            </a:r>
            <a:endParaRPr lang="zh-CN" altLang="en-US" sz="19900" b="1" dirty="0">
              <a:solidFill>
                <a:schemeClr val="accent1"/>
              </a:solidFill>
              <a:latin typeface="微软雅黑" panose="020B0503020204020204" charset="-122"/>
              <a:ea typeface="微软雅黑" panose="020B0503020204020204" charset="-122"/>
              <a:cs typeface="Times New Roman" panose="02020603050405020304" pitchFamily="18" charset="0"/>
            </a:endParaRPr>
          </a:p>
        </p:txBody>
      </p:sp>
      <p:sp>
        <p:nvSpPr>
          <p:cNvPr id="7" name="文本框 6"/>
          <p:cNvSpPr txBox="1"/>
          <p:nvPr/>
        </p:nvSpPr>
        <p:spPr>
          <a:xfrm>
            <a:off x="3887161" y="2845078"/>
            <a:ext cx="464565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微软雅黑" panose="020B0503020204020204" charset="-122"/>
                <a:ea typeface="微软雅黑" panose="020B0503020204020204" charset="-122"/>
              </a:rPr>
              <a:t>数据管理</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p:nvSpPr>
        <p:spPr>
          <a:xfrm>
            <a:off x="3887162" y="3416888"/>
            <a:ext cx="4663440" cy="398780"/>
          </a:xfrm>
          <a:prstGeom prst="rect">
            <a:avLst/>
          </a:prstGeom>
          <a:noFill/>
        </p:spPr>
        <p:txBody>
          <a:bodyPr wrap="square" rtlCol="0">
            <a:spAutoFit/>
          </a:bodyPr>
          <a:lstStyle/>
          <a:p>
            <a:r>
              <a:rPr lang="en-US" altLang="da-DK" sz="2000" dirty="0">
                <a:latin typeface="Times New Roman" panose="02020603050405020304" pitchFamily="18" charset="0"/>
                <a:cs typeface="Times New Roman" panose="02020603050405020304" pitchFamily="18" charset="0"/>
              </a:rPr>
              <a:t>Data Management</a:t>
            </a:r>
            <a:endParaRPr lang="en-US" altLang="da-DK" sz="2000" dirty="0">
              <a:latin typeface="Times New Roman" panose="02020603050405020304" pitchFamily="18" charset="0"/>
              <a:cs typeface="Times New Roman" panose="02020603050405020304" pitchFamily="18" charset="0"/>
            </a:endParaRPr>
          </a:p>
        </p:txBody>
      </p:sp>
      <p:grpSp>
        <p:nvGrpSpPr>
          <p:cNvPr id="15" name="组合 14"/>
          <p:cNvGrpSpPr/>
          <p:nvPr/>
        </p:nvGrpSpPr>
        <p:grpSpPr>
          <a:xfrm>
            <a:off x="3887162" y="3375000"/>
            <a:ext cx="4663440" cy="108000"/>
            <a:chOff x="3649980" y="3375660"/>
            <a:chExt cx="4663440" cy="108000"/>
          </a:xfrm>
        </p:grpSpPr>
        <p:cxnSp>
          <p:nvCxnSpPr>
            <p:cNvPr id="10" name="直接连接符 9"/>
            <p:cNvCxnSpPr/>
            <p:nvPr/>
          </p:nvCxnSpPr>
          <p:spPr>
            <a:xfrm>
              <a:off x="3733800" y="3429660"/>
              <a:ext cx="44958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364998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20542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useBgFill="1">
        <p:nvSpPr>
          <p:cNvPr id="16" name="文本框 15"/>
          <p:cNvSpPr txBox="1"/>
          <p:nvPr/>
        </p:nvSpPr>
        <p:spPr>
          <a:xfrm>
            <a:off x="487591" y="3105835"/>
            <a:ext cx="3230339" cy="646331"/>
          </a:xfrm>
          <a:prstGeom prst="rect">
            <a:avLst/>
          </a:prstGeom>
        </p:spPr>
        <p:txBody>
          <a:bodyPr wrap="square" rtlCol="0">
            <a:spAutoFit/>
          </a:bodyPr>
          <a:lstStyle/>
          <a:p>
            <a:pPr algn="ctr"/>
            <a:r>
              <a:rPr lang="en-US" altLang="zh-CN" sz="3600" b="1" dirty="0">
                <a:solidFill>
                  <a:schemeClr val="accent1"/>
                </a:solidFill>
                <a:latin typeface="Times New Roman" panose="02020603050405020304" pitchFamily="18" charset="0"/>
                <a:cs typeface="Times New Roman" panose="02020603050405020304" pitchFamily="18" charset="0"/>
              </a:rPr>
              <a:t>PART THREE</a:t>
            </a:r>
            <a:endParaRPr lang="zh-CN" altLang="en-US" sz="3600" b="1" dirty="0">
              <a:solidFill>
                <a:schemeClr val="accen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12" presetClass="entr" presetSubtype="4"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ppt_y</p:attrName>
                                        </p:attrNameLst>
                                      </p:cBhvr>
                                      <p:tavLst>
                                        <p:tav tm="0">
                                          <p:val>
                                            <p:strVal val="#ppt_y+#ppt_h*1.125000"/>
                                          </p:val>
                                        </p:tav>
                                        <p:tav tm="100000">
                                          <p:val>
                                            <p:strVal val="#ppt_y"/>
                                          </p:val>
                                        </p:tav>
                                      </p:tavLst>
                                    </p:anim>
                                    <p:animEffect transition="in" filter="wipe(up)">
                                      <p:cBhvr>
                                        <p:cTn id="13" dur="500"/>
                                        <p:tgtEl>
                                          <p:spTgt spid="7"/>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p:tgtEl>
                                          <p:spTgt spid="8"/>
                                        </p:tgtEl>
                                        <p:attrNameLst>
                                          <p:attrName>ppt_y</p:attrName>
                                        </p:attrNameLst>
                                      </p:cBhvr>
                                      <p:tavLst>
                                        <p:tav tm="0">
                                          <p:val>
                                            <p:strVal val="#ppt_y-#ppt_h*1.125000"/>
                                          </p:val>
                                        </p:tav>
                                        <p:tav tm="100000">
                                          <p:val>
                                            <p:strVal val="#ppt_y"/>
                                          </p:val>
                                        </p:tav>
                                      </p:tavLst>
                                    </p:anim>
                                    <p:animEffect transition="in" filter="wipe(down)">
                                      <p:cBhvr>
                                        <p:cTn id="17" dur="500"/>
                                        <p:tgtEl>
                                          <p:spTgt spid="8"/>
                                        </p:tgtEl>
                                      </p:cBhvr>
                                    </p:animEffect>
                                  </p:childTnLst>
                                </p:cTn>
                              </p:par>
                              <p:par>
                                <p:cTn id="18" presetID="22" presetClass="entr" presetSubtype="8"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par>
                                <p:cTn id="21" presetID="16" presetClass="entr" presetSubtype="37" fill="hold" grpId="0" nodeType="withEffect">
                                  <p:stCondLst>
                                    <p:cond delay="400"/>
                                  </p:stCondLst>
                                  <p:childTnLst>
                                    <p:set>
                                      <p:cBhvr>
                                        <p:cTn id="22" dur="1" fill="hold">
                                          <p:stCondLst>
                                            <p:cond delay="0"/>
                                          </p:stCondLst>
                                        </p:cTn>
                                        <p:tgtEl>
                                          <p:spTgt spid="16"/>
                                        </p:tgtEl>
                                        <p:attrNameLst>
                                          <p:attrName>style.visibility</p:attrName>
                                        </p:attrNameLst>
                                      </p:cBhvr>
                                      <p:to>
                                        <p:strVal val="visible"/>
                                      </p:to>
                                    </p:set>
                                    <p:animEffect transition="in" filter="barn(outVertic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575" y="362672"/>
            <a:ext cx="7113238"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3.</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数据管理</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词表 </a:t>
            </a:r>
            <a:r>
              <a:rPr lang="en-US" altLang="da-DK" sz="1700" dirty="0">
                <a:latin typeface="Times New Roman" panose="02020603050405020304" pitchFamily="18" charset="0"/>
                <a:cs typeface="Times New Roman" panose="02020603050405020304" pitchFamily="18" charset="0"/>
                <a:sym typeface="+mn-ea"/>
              </a:rPr>
              <a:t>Data Management—Controlled Vocabularies List</a:t>
            </a:r>
            <a:endParaRPr lang="en-US" altLang="da-DK" sz="1700" b="1"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0" name="矩形 9"/>
          <p:cNvSpPr/>
          <p:nvPr/>
        </p:nvSpPr>
        <p:spPr>
          <a:xfrm>
            <a:off x="611186" y="1500355"/>
            <a:ext cx="7921627" cy="1398905"/>
          </a:xfrm>
          <a:prstGeom prst="rect">
            <a:avLst/>
          </a:prstGeom>
        </p:spPr>
        <p:txBody>
          <a:bodyPr wrap="square">
            <a:spAutoFit/>
          </a:bodyPr>
          <a:lstStyle/>
          <a:p>
            <a:pPr indent="304800" algn="just">
              <a:lnSpc>
                <a:spcPct val="125000"/>
              </a:lnSpc>
            </a:pPr>
            <a:r>
              <a:rPr lang="zh-CN" altLang="en-US" kern="100" dirty="0">
                <a:latin typeface="微软雅黑" panose="020B0503020204020204" charset="-122"/>
                <a:ea typeface="微软雅黑" panose="020B0503020204020204" charset="-122"/>
              </a:rPr>
              <a:t>通过</a:t>
            </a:r>
            <a:r>
              <a:rPr lang="en-US" altLang="zh-CN" kern="100" dirty="0">
                <a:latin typeface="微软雅黑" panose="020B0503020204020204" charset="-122"/>
                <a:ea typeface="微软雅黑" panose="020B0503020204020204" charset="-122"/>
              </a:rPr>
              <a:t>HMM</a:t>
            </a:r>
            <a:r>
              <a:rPr lang="zh-CN" altLang="en-US" kern="100" dirty="0">
                <a:latin typeface="微软雅黑" panose="020B0503020204020204" charset="-122"/>
                <a:ea typeface="微软雅黑" panose="020B0503020204020204" charset="-122"/>
              </a:rPr>
              <a:t>模型，对敦煌学大辞典进行了新词发现，并利用</a:t>
            </a:r>
            <a:r>
              <a:rPr lang="en-US" altLang="zh-CN" kern="100" dirty="0">
                <a:latin typeface="微软雅黑" panose="020B0503020204020204" charset="-122"/>
                <a:ea typeface="微软雅黑" panose="020B0503020204020204" charset="-122"/>
              </a:rPr>
              <a:t>CRF</a:t>
            </a:r>
            <a:r>
              <a:rPr lang="zh-CN" altLang="en-US" kern="100" dirty="0">
                <a:latin typeface="微软雅黑" panose="020B0503020204020204" charset="-122"/>
                <a:ea typeface="微软雅黑" panose="020B0503020204020204" charset="-122"/>
              </a:rPr>
              <a:t>模型进行了命名实体识别，进而完成了敦煌词表构建。</a:t>
            </a:r>
            <a:endParaRPr lang="zh-CN" altLang="en-US" kern="100" dirty="0">
              <a:latin typeface="微软雅黑" panose="020B0503020204020204" charset="-122"/>
              <a:ea typeface="微软雅黑" panose="020B0503020204020204" charset="-122"/>
            </a:endParaRPr>
          </a:p>
          <a:p>
            <a:pPr indent="304800" algn="just">
              <a:lnSpc>
                <a:spcPct val="125000"/>
              </a:lnSpc>
            </a:pPr>
            <a:r>
              <a:rPr lang="en-US" altLang="zh-CN" sz="1600" kern="100" dirty="0">
                <a:latin typeface="Times New Roman" panose="02020603050405020304" pitchFamily="18" charset="0"/>
                <a:ea typeface="微软雅黑" panose="020B0503020204020204" charset="-122"/>
                <a:cs typeface="Times New Roman" panose="02020603050405020304" pitchFamily="18" charset="0"/>
              </a:rPr>
              <a:t>Using the HMM model for new word detection in </a:t>
            </a:r>
            <a:r>
              <a:rPr lang="en-US" altLang="zh-CN" sz="1600" kern="100" dirty="0" err="1">
                <a:latin typeface="Times New Roman" panose="02020603050405020304" pitchFamily="18" charset="0"/>
                <a:ea typeface="微软雅黑" panose="020B0503020204020204" charset="-122"/>
                <a:cs typeface="Times New Roman" panose="02020603050405020304" pitchFamily="18" charset="0"/>
              </a:rPr>
              <a:t>Dunhuang</a:t>
            </a:r>
            <a:r>
              <a:rPr lang="en-US" altLang="zh-CN" sz="1600" kern="100" dirty="0">
                <a:latin typeface="Times New Roman" panose="02020603050405020304" pitchFamily="18" charset="0"/>
                <a:ea typeface="微软雅黑" panose="020B0503020204020204" charset="-122"/>
                <a:cs typeface="Times New Roman" panose="02020603050405020304" pitchFamily="18" charset="0"/>
              </a:rPr>
              <a:t> dictionary and using the CRF model for Named Entity Recognition to construct </a:t>
            </a:r>
            <a:r>
              <a:rPr lang="en-US" altLang="zh-CN" sz="1600" kern="100" dirty="0" err="1">
                <a:latin typeface="Times New Roman" panose="02020603050405020304" pitchFamily="18" charset="0"/>
                <a:ea typeface="微软雅黑" panose="020B0503020204020204" charset="-122"/>
                <a:cs typeface="Times New Roman" panose="02020603050405020304" pitchFamily="18" charset="0"/>
              </a:rPr>
              <a:t>Dunhuang</a:t>
            </a:r>
            <a:r>
              <a:rPr lang="en-US" altLang="zh-CN" sz="1600" kern="100" dirty="0">
                <a:latin typeface="Times New Roman" panose="02020603050405020304" pitchFamily="18" charset="0"/>
                <a:ea typeface="微软雅黑" panose="020B0503020204020204" charset="-122"/>
                <a:cs typeface="Times New Roman" panose="02020603050405020304" pitchFamily="18" charset="0"/>
              </a:rPr>
              <a:t> </a:t>
            </a:r>
            <a:r>
              <a:rPr lang="en-US" altLang="da-DK" sz="1600" dirty="0">
                <a:latin typeface="Times New Roman" panose="02020603050405020304" pitchFamily="18" charset="0"/>
                <a:cs typeface="Times New Roman" panose="02020603050405020304" pitchFamily="18" charset="0"/>
                <a:sym typeface="+mn-ea"/>
              </a:rPr>
              <a:t>controlled vocabularies list</a:t>
            </a:r>
            <a:r>
              <a:rPr lang="en-US" altLang="zh-CN" sz="1600" kern="1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1600" kern="100" dirty="0">
              <a:latin typeface="Times New Roman" panose="02020603050405020304" pitchFamily="18" charset="0"/>
              <a:ea typeface="微软雅黑" panose="020B0503020204020204" charset="-122"/>
              <a:cs typeface="Times New Roman" panose="02020603050405020304" pitchFamily="18" charset="0"/>
            </a:endParaRPr>
          </a:p>
        </p:txBody>
      </p:sp>
      <p:sp>
        <p:nvSpPr>
          <p:cNvPr id="11" name="Rectangle 5"/>
          <p:cNvSpPr>
            <a:spLocks noChangeArrowheads="1"/>
          </p:cNvSpPr>
          <p:nvPr/>
        </p:nvSpPr>
        <p:spPr bwMode="auto">
          <a:xfrm>
            <a:off x="1621789" y="6422192"/>
            <a:ext cx="590042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algn="ctr" fontAlgn="base">
              <a:spcBef>
                <a:spcPct val="0"/>
              </a:spcBef>
              <a:spcAft>
                <a:spcPct val="0"/>
              </a:spcAft>
            </a:pPr>
            <a:r>
              <a:rPr lang="zh-CN" altLang="en-US" b="1" dirty="0">
                <a:solidFill>
                  <a:schemeClr val="accent1"/>
                </a:solidFill>
                <a:latin typeface="微软雅黑" panose="020B0503020204020204" charset="-122"/>
                <a:ea typeface="微软雅黑" panose="020B0503020204020204" charset="-122"/>
                <a:cs typeface="Times New Roman" panose="02020603050405020304" pitchFamily="18" charset="0"/>
              </a:rPr>
              <a:t>词表管理系统 </a:t>
            </a:r>
            <a:r>
              <a:rPr lang="zh-CN" altLang="en-US"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Controlled Vocabulary Management System</a:t>
            </a:r>
            <a:endParaRPr lang="zh-CN" altLang="en-US"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endParaRPr>
          </a:p>
        </p:txBody>
      </p:sp>
      <p:sp>
        <p:nvSpPr>
          <p:cNvPr id="14" name="矩形 13"/>
          <p:cNvSpPr/>
          <p:nvPr/>
        </p:nvSpPr>
        <p:spPr>
          <a:xfrm>
            <a:off x="611560" y="1043374"/>
            <a:ext cx="8269605"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algn="l" fontAlgn="base">
              <a:spcBef>
                <a:spcPct val="0"/>
              </a:spcBef>
              <a:spcAft>
                <a:spcPct val="0"/>
              </a:spcAft>
            </a:pPr>
            <a:r>
              <a:rPr lang="zh-CN" altLang="en-US" sz="2000" b="1" dirty="0">
                <a:solidFill>
                  <a:schemeClr val="accent1"/>
                </a:solidFill>
                <a:latin typeface="微软雅黑" panose="020B0503020204020204" charset="-122"/>
                <a:ea typeface="微软雅黑" panose="020B0503020204020204" charset="-122"/>
              </a:rPr>
              <a:t>部署了词表管理系统 </a:t>
            </a:r>
            <a:r>
              <a:rPr lang="en-US" altLang="zh-CN" sz="1600" dirty="0">
                <a:solidFill>
                  <a:schemeClr val="accent1"/>
                </a:solidFill>
                <a:latin typeface="微软雅黑" panose="020B0503020204020204" charset="-122"/>
                <a:ea typeface="微软雅黑" panose="020B0503020204020204" charset="-122"/>
              </a:rPr>
              <a:t>Deployed the </a:t>
            </a:r>
            <a:r>
              <a:rPr lang="zh-CN" altLang="en-US"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Controlled Vocabulary Management System</a:t>
            </a:r>
            <a:r>
              <a:rPr lang="en-US" altLang="zh-CN" sz="2000" b="1" dirty="0">
                <a:solidFill>
                  <a:schemeClr val="accent1"/>
                </a:solidFill>
                <a:latin typeface="微软雅黑" panose="020B0503020204020204" charset="-122"/>
                <a:ea typeface="微软雅黑" panose="020B0503020204020204" charset="-122"/>
              </a:rPr>
              <a:t> </a:t>
            </a:r>
            <a:endParaRPr lang="en-US" altLang="zh-CN" sz="2000" b="1" dirty="0">
              <a:solidFill>
                <a:schemeClr val="accent1"/>
              </a:solidFill>
              <a:latin typeface="微软雅黑" panose="020B0503020204020204" charset="-122"/>
              <a:ea typeface="微软雅黑" panose="020B0503020204020204" charset="-122"/>
            </a:endParaRPr>
          </a:p>
        </p:txBody>
      </p:sp>
      <p:grpSp>
        <p:nvGrpSpPr>
          <p:cNvPr id="20" name="组合 19"/>
          <p:cNvGrpSpPr/>
          <p:nvPr/>
        </p:nvGrpSpPr>
        <p:grpSpPr>
          <a:xfrm>
            <a:off x="8606970" y="6519446"/>
            <a:ext cx="638628" cy="338554"/>
            <a:chOff x="8663567" y="6519446"/>
            <a:chExt cx="638628" cy="338554"/>
          </a:xfrm>
        </p:grpSpPr>
        <p:sp>
          <p:nvSpPr>
            <p:cNvPr id="24" name="矩形 23"/>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11</a:t>
              </a:r>
              <a:endParaRPr lang="zh-CN" altLang="en-US" sz="1600" dirty="0">
                <a:solidFill>
                  <a:schemeClr val="bg1"/>
                </a:solidFill>
                <a:latin typeface="微软雅黑" panose="020B0503020204020204" charset="-122"/>
                <a:ea typeface="微软雅黑" panose="020B0503020204020204" charset="-122"/>
              </a:endParaRPr>
            </a:p>
          </p:txBody>
        </p:sp>
      </p:grpSp>
      <p:pic>
        <p:nvPicPr>
          <p:cNvPr id="16" name="图片 15" descr="C:\Users\DrHongYu\Desktop\TIM截图20181025215901.jpgTIM截图20181025215901"/>
          <p:cNvPicPr>
            <a:picLocks noChangeAspect="1"/>
          </p:cNvPicPr>
          <p:nvPr/>
        </p:nvPicPr>
        <p:blipFill>
          <a:blip r:embed="rId1"/>
          <a:srcRect/>
          <a:stretch>
            <a:fillRect/>
          </a:stretch>
        </p:blipFill>
        <p:spPr>
          <a:xfrm>
            <a:off x="1836738" y="3154435"/>
            <a:ext cx="5470525" cy="3240000"/>
          </a:xfrm>
          <a:prstGeom prst="rect">
            <a:avLst/>
          </a:prstGeom>
          <a:ln w="25400">
            <a:solidFill>
              <a:schemeClr val="accent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42" presetClass="entr" presetSubtype="0" fill="hold" grpId="0" nodeType="withEffect">
                                  <p:stCondLst>
                                    <p:cond delay="25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anim calcmode="lin" valueType="num">
                                      <p:cBhvr>
                                        <p:cTn id="19" dur="500" fill="hold"/>
                                        <p:tgtEl>
                                          <p:spTgt spid="10"/>
                                        </p:tgtEl>
                                        <p:attrNameLst>
                                          <p:attrName>ppt_x</p:attrName>
                                        </p:attrNameLst>
                                      </p:cBhvr>
                                      <p:tavLst>
                                        <p:tav tm="0">
                                          <p:val>
                                            <p:strVal val="#ppt_x"/>
                                          </p:val>
                                        </p:tav>
                                        <p:tav tm="100000">
                                          <p:val>
                                            <p:strVal val="#ppt_x"/>
                                          </p:val>
                                        </p:tav>
                                      </p:tavLst>
                                    </p:anim>
                                    <p:anim calcmode="lin" valueType="num">
                                      <p:cBhvr>
                                        <p:cTn id="20" dur="500" fill="hold"/>
                                        <p:tgtEl>
                                          <p:spTgt spid="10"/>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25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par>
                                <p:cTn id="29" presetID="16" presetClass="entr" presetSubtype="37" fill="hold" nodeType="withEffect">
                                  <p:stCondLst>
                                    <p:cond delay="250"/>
                                  </p:stCondLst>
                                  <p:childTnLst>
                                    <p:set>
                                      <p:cBhvr>
                                        <p:cTn id="30" dur="1" fill="hold">
                                          <p:stCondLst>
                                            <p:cond delay="0"/>
                                          </p:stCondLst>
                                        </p:cTn>
                                        <p:tgtEl>
                                          <p:spTgt spid="16"/>
                                        </p:tgtEl>
                                        <p:attrNameLst>
                                          <p:attrName>style.visibility</p:attrName>
                                        </p:attrNameLst>
                                      </p:cBhvr>
                                      <p:to>
                                        <p:strVal val="visible"/>
                                      </p:to>
                                    </p:set>
                                    <p:animEffect transition="in" filter="barn(outVertic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0" grpId="0"/>
      <p:bldP spid="11" grpId="0" bldLvl="0" animBg="1"/>
      <p:bldP spid="14"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860" y="362585"/>
            <a:ext cx="7186930"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3.</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数据管理</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图像管理系统 </a:t>
            </a:r>
            <a:r>
              <a:rPr lang="en-US" altLang="da-DK" sz="1400" dirty="0">
                <a:latin typeface="Times New Roman" panose="02020603050405020304" pitchFamily="18" charset="0"/>
                <a:cs typeface="Times New Roman" panose="02020603050405020304" pitchFamily="18" charset="0"/>
                <a:sym typeface="+mn-ea"/>
              </a:rPr>
              <a:t>Data Management—IDAMS</a:t>
            </a:r>
            <a:endParaRPr lang="en-US" altLang="da-DK" sz="1400" b="1"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1" name="Rectangle 5"/>
          <p:cNvSpPr>
            <a:spLocks noChangeArrowheads="1"/>
          </p:cNvSpPr>
          <p:nvPr/>
        </p:nvSpPr>
        <p:spPr bwMode="auto">
          <a:xfrm>
            <a:off x="1102676" y="6354247"/>
            <a:ext cx="6939915"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algn="ctr" fontAlgn="base">
              <a:spcBef>
                <a:spcPct val="0"/>
              </a:spcBef>
              <a:spcAft>
                <a:spcPct val="0"/>
              </a:spcAft>
            </a:pPr>
            <a:r>
              <a:rPr lang="zh-CN" altLang="en-US" b="1" dirty="0" smtClean="0">
                <a:solidFill>
                  <a:schemeClr val="accent1"/>
                </a:solidFill>
                <a:latin typeface="微软雅黑" panose="020B0503020204020204" charset="-122"/>
                <a:ea typeface="微软雅黑" panose="020B0503020204020204" charset="-122"/>
                <a:cs typeface="Times New Roman" panose="02020603050405020304" pitchFamily="18" charset="0"/>
                <a:sym typeface="+mn-ea"/>
              </a:rPr>
              <a:t>图像数字资产管理系统 </a:t>
            </a:r>
            <a:r>
              <a:rPr lang="en-US" altLang="zh-CN" dirty="0" smtClean="0">
                <a:solidFill>
                  <a:schemeClr val="accent1"/>
                </a:solidFill>
                <a:latin typeface="微软雅黑" panose="020B0503020204020204" charset="-122"/>
                <a:ea typeface="微软雅黑" panose="020B0503020204020204" charset="-122"/>
                <a:cs typeface="Times New Roman" panose="02020603050405020304" pitchFamily="18" charset="0"/>
                <a:sym typeface="+mn-ea"/>
              </a:rPr>
              <a:t>Image Data Assets Management System</a:t>
            </a:r>
            <a:endPar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endParaRPr>
          </a:p>
        </p:txBody>
      </p:sp>
      <p:grpSp>
        <p:nvGrpSpPr>
          <p:cNvPr id="20" name="组合 19"/>
          <p:cNvGrpSpPr/>
          <p:nvPr/>
        </p:nvGrpSpPr>
        <p:grpSpPr>
          <a:xfrm>
            <a:off x="8606970" y="6519446"/>
            <a:ext cx="638628" cy="338554"/>
            <a:chOff x="8663567" y="6519446"/>
            <a:chExt cx="638628" cy="338554"/>
          </a:xfrm>
        </p:grpSpPr>
        <p:sp>
          <p:nvSpPr>
            <p:cNvPr id="24" name="矩形 23"/>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12</a:t>
              </a:r>
              <a:endParaRPr lang="zh-CN" altLang="en-US" sz="1600" dirty="0">
                <a:solidFill>
                  <a:schemeClr val="bg1"/>
                </a:solidFill>
                <a:latin typeface="微软雅黑" panose="020B0503020204020204" charset="-122"/>
                <a:ea typeface="微软雅黑" panose="020B0503020204020204" charset="-122"/>
              </a:endParaRPr>
            </a:p>
          </p:txBody>
        </p:sp>
      </p:grpSp>
      <p:pic>
        <p:nvPicPr>
          <p:cNvPr id="16" name="图片 15" descr="C:\Users\DrHongYu\Desktop\TIM图片20181025221335.jpgTIM图片20181025221335"/>
          <p:cNvPicPr>
            <a:picLocks noChangeAspect="1"/>
          </p:cNvPicPr>
          <p:nvPr/>
        </p:nvPicPr>
        <p:blipFill>
          <a:blip r:embed="rId1"/>
          <a:srcRect/>
          <a:stretch>
            <a:fillRect/>
          </a:stretch>
        </p:blipFill>
        <p:spPr>
          <a:xfrm>
            <a:off x="1689735" y="3340100"/>
            <a:ext cx="5763260" cy="2959735"/>
          </a:xfrm>
          <a:prstGeom prst="rect">
            <a:avLst/>
          </a:prstGeom>
          <a:ln w="25400">
            <a:solidFill>
              <a:schemeClr val="accent1"/>
            </a:solidFill>
          </a:ln>
        </p:spPr>
      </p:pic>
      <p:sp>
        <p:nvSpPr>
          <p:cNvPr id="2" name="矩形 1"/>
          <p:cNvSpPr/>
          <p:nvPr/>
        </p:nvSpPr>
        <p:spPr>
          <a:xfrm>
            <a:off x="611186" y="1627355"/>
            <a:ext cx="7921627" cy="1591310"/>
          </a:xfrm>
          <a:prstGeom prst="rect">
            <a:avLst/>
          </a:prstGeom>
        </p:spPr>
        <p:txBody>
          <a:bodyPr wrap="square">
            <a:spAutoFit/>
          </a:bodyPr>
          <a:p>
            <a:pPr indent="304800" algn="just">
              <a:lnSpc>
                <a:spcPct val="125000"/>
              </a:lnSpc>
            </a:pPr>
            <a:r>
              <a:rPr lang="zh-CN" kern="100" dirty="0">
                <a:latin typeface="微软雅黑" panose="020B0503020204020204" charset="-122"/>
                <a:ea typeface="微软雅黑" panose="020B0503020204020204" charset="-122"/>
              </a:rPr>
              <a:t>图像数字资产管理系统可以按照层级进行图像上传、浏览与元数据管理，并支持按名称或元数据进行检索。系统能够进行图像标注与资料维护。</a:t>
            </a:r>
            <a:endParaRPr lang="zh-CN" altLang="en-US" kern="100" dirty="0">
              <a:latin typeface="微软雅黑" panose="020B0503020204020204" charset="-122"/>
              <a:ea typeface="微软雅黑" panose="020B0503020204020204" charset="-122"/>
            </a:endParaRPr>
          </a:p>
          <a:p>
            <a:pPr indent="304800" algn="just">
              <a:lnSpc>
                <a:spcPct val="125000"/>
              </a:lnSpc>
            </a:pPr>
            <a:r>
              <a:rPr lang="en-US" altLang="zh-CN" sz="1400" kern="100" dirty="0">
                <a:latin typeface="微软雅黑" panose="020B0503020204020204" charset="-122"/>
                <a:ea typeface="微软雅黑" panose="020B0503020204020204" charset="-122"/>
              </a:rPr>
              <a:t>IDAMS</a:t>
            </a:r>
            <a:r>
              <a:rPr lang="zh-CN" altLang="en-US" sz="1400" kern="100" dirty="0">
                <a:latin typeface="微软雅黑" panose="020B0503020204020204" charset="-122"/>
                <a:ea typeface="微软雅黑" panose="020B0503020204020204" charset="-122"/>
              </a:rPr>
              <a:t> </a:t>
            </a:r>
            <a:r>
              <a:rPr lang="en-US" altLang="zh-CN" sz="1400" kern="100" dirty="0">
                <a:latin typeface="微软雅黑" panose="020B0503020204020204" charset="-122"/>
                <a:ea typeface="微软雅黑" panose="020B0503020204020204" charset="-122"/>
              </a:rPr>
              <a:t>could</a:t>
            </a:r>
            <a:r>
              <a:rPr lang="zh-CN" altLang="en-US" sz="1400" kern="100" dirty="0">
                <a:latin typeface="微软雅黑" panose="020B0503020204020204" charset="-122"/>
                <a:ea typeface="微软雅黑" panose="020B0503020204020204" charset="-122"/>
              </a:rPr>
              <a:t> </a:t>
            </a:r>
            <a:r>
              <a:rPr lang="en-US" altLang="zh-CN" sz="1400" kern="100" dirty="0">
                <a:latin typeface="微软雅黑" panose="020B0503020204020204" charset="-122"/>
                <a:ea typeface="微软雅黑" panose="020B0503020204020204" charset="-122"/>
              </a:rPr>
              <a:t>perform</a:t>
            </a:r>
            <a:r>
              <a:rPr lang="zh-CN" altLang="en-US" sz="1400" kern="100" dirty="0">
                <a:latin typeface="微软雅黑" panose="020B0503020204020204" charset="-122"/>
                <a:ea typeface="微软雅黑" panose="020B0503020204020204" charset="-122"/>
              </a:rPr>
              <a:t> </a:t>
            </a:r>
            <a:r>
              <a:rPr lang="en-US" altLang="zh-CN" sz="1400" kern="100" dirty="0">
                <a:latin typeface="微软雅黑" panose="020B0503020204020204" charset="-122"/>
                <a:ea typeface="微软雅黑" panose="020B0503020204020204" charset="-122"/>
              </a:rPr>
              <a:t>image</a:t>
            </a:r>
            <a:r>
              <a:rPr lang="zh-CN" altLang="en-US" sz="1400" kern="100" dirty="0">
                <a:latin typeface="微软雅黑" panose="020B0503020204020204" charset="-122"/>
                <a:ea typeface="微软雅黑" panose="020B0503020204020204" charset="-122"/>
              </a:rPr>
              <a:t> </a:t>
            </a:r>
            <a:r>
              <a:rPr lang="en-US" altLang="zh-CN" sz="1400" kern="100" dirty="0">
                <a:latin typeface="微软雅黑" panose="020B0503020204020204" charset="-122"/>
                <a:ea typeface="微软雅黑" panose="020B0503020204020204" charset="-122"/>
              </a:rPr>
              <a:t>uploading,</a:t>
            </a:r>
            <a:r>
              <a:rPr lang="zh-CN" altLang="en-US" sz="1400" kern="100" dirty="0">
                <a:latin typeface="微软雅黑" panose="020B0503020204020204" charset="-122"/>
                <a:ea typeface="微软雅黑" panose="020B0503020204020204" charset="-122"/>
              </a:rPr>
              <a:t> </a:t>
            </a:r>
            <a:r>
              <a:rPr lang="en-US" altLang="zh-CN" sz="1400" kern="100" dirty="0">
                <a:latin typeface="微软雅黑" panose="020B0503020204020204" charset="-122"/>
                <a:ea typeface="微软雅黑" panose="020B0503020204020204" charset="-122"/>
              </a:rPr>
              <a:t>browsing and metadata management by layers. All images can be </a:t>
            </a:r>
            <a:r>
              <a:rPr lang="en-US" altLang="zh-CN" sz="1400" kern="100" dirty="0">
                <a:latin typeface="微软雅黑" panose="020B0503020204020204" charset="-122"/>
                <a:ea typeface="微软雅黑" panose="020B0503020204020204" charset="-122"/>
                <a:sym typeface="+mn-ea"/>
              </a:rPr>
              <a:t>retrieved</a:t>
            </a:r>
            <a:r>
              <a:rPr lang="en-US" altLang="zh-CN" sz="1400" kern="100" dirty="0">
                <a:latin typeface="微软雅黑" panose="020B0503020204020204" charset="-122"/>
                <a:ea typeface="微软雅黑" panose="020B0503020204020204" charset="-122"/>
              </a:rPr>
              <a:t> by name or metadata. The system also supports image annotation and resources maintaining.</a:t>
            </a:r>
            <a:endParaRPr lang="en-US" altLang="zh-CN" sz="1400" kern="100" dirty="0">
              <a:latin typeface="微软雅黑" panose="020B0503020204020204" charset="-122"/>
              <a:ea typeface="微软雅黑" panose="020B0503020204020204" charset="-122"/>
            </a:endParaRPr>
          </a:p>
        </p:txBody>
      </p:sp>
      <p:sp>
        <p:nvSpPr>
          <p:cNvPr id="3" name="矩形 2"/>
          <p:cNvSpPr/>
          <p:nvPr/>
        </p:nvSpPr>
        <p:spPr>
          <a:xfrm>
            <a:off x="611560" y="949782"/>
            <a:ext cx="799789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p>
            <a:pPr algn="l" fontAlgn="base">
              <a:spcBef>
                <a:spcPct val="0"/>
              </a:spcBef>
              <a:spcAft>
                <a:spcPct val="0"/>
              </a:spcAft>
            </a:pPr>
            <a:r>
              <a:rPr lang="zh-CN" altLang="en-US" sz="2000" b="1" dirty="0">
                <a:solidFill>
                  <a:schemeClr val="accent1"/>
                </a:solidFill>
                <a:latin typeface="微软雅黑" panose="020B0503020204020204" charset="-122"/>
                <a:ea typeface="微软雅黑" panose="020B0503020204020204" charset="-122"/>
              </a:rPr>
              <a:t>图像数字资产管理系统用于图像管理、检索与加工</a:t>
            </a:r>
            <a:endParaRPr lang="zh-CN" altLang="en-US" sz="2000" b="1" dirty="0">
              <a:solidFill>
                <a:schemeClr val="accent1"/>
              </a:solidFill>
              <a:latin typeface="微软雅黑" panose="020B0503020204020204" charset="-122"/>
              <a:ea typeface="微软雅黑" panose="020B0503020204020204" charset="-122"/>
            </a:endParaRPr>
          </a:p>
          <a:p>
            <a:pPr algn="l" fontAlgn="base">
              <a:spcBef>
                <a:spcPct val="0"/>
              </a:spcBef>
              <a:spcAft>
                <a:spcPct val="0"/>
              </a:spcAft>
            </a:pPr>
            <a:r>
              <a:rPr lang="en-US" altLang="zh-CN" sz="1600" dirty="0">
                <a:solidFill>
                  <a:schemeClr val="accent1"/>
                </a:solidFill>
                <a:latin typeface="微软雅黑" panose="020B0503020204020204" charset="-122"/>
                <a:ea typeface="微软雅黑" panose="020B0503020204020204" charset="-122"/>
              </a:rPr>
              <a:t>IDAMS is used for image management </a:t>
            </a:r>
            <a:r>
              <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&amp; retrieval &amp; information organization</a:t>
            </a:r>
            <a:r>
              <a:rPr lang="en-US" altLang="zh-CN" sz="2000" b="1" dirty="0">
                <a:solidFill>
                  <a:schemeClr val="accent1"/>
                </a:solidFill>
                <a:latin typeface="微软雅黑" panose="020B0503020204020204" charset="-122"/>
                <a:ea typeface="微软雅黑" panose="020B0503020204020204" charset="-122"/>
              </a:rPr>
              <a:t> </a:t>
            </a:r>
            <a:endParaRPr lang="en-US" altLang="zh-CN" sz="2000" b="1" dirty="0">
              <a:solidFill>
                <a:schemeClr val="accent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53" presetClass="entr" presetSubtype="16"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par>
                                <p:cTn id="21" presetID="16" presetClass="entr" presetSubtype="37" fill="hold" nodeType="withEffect">
                                  <p:stCondLst>
                                    <p:cond delay="250"/>
                                  </p:stCondLst>
                                  <p:childTnLst>
                                    <p:set>
                                      <p:cBhvr>
                                        <p:cTn id="22" dur="1" fill="hold">
                                          <p:stCondLst>
                                            <p:cond delay="0"/>
                                          </p:stCondLst>
                                        </p:cTn>
                                        <p:tgtEl>
                                          <p:spTgt spid="16"/>
                                        </p:tgtEl>
                                        <p:attrNameLst>
                                          <p:attrName>style.visibility</p:attrName>
                                        </p:attrNameLst>
                                      </p:cBhvr>
                                      <p:to>
                                        <p:strVal val="visible"/>
                                      </p:to>
                                    </p:set>
                                    <p:animEffect transition="in" filter="barn(outVertical)">
                                      <p:cBhvr>
                                        <p:cTn id="23" dur="500"/>
                                        <p:tgtEl>
                                          <p:spTgt spid="16"/>
                                        </p:tgtEl>
                                      </p:cBhvr>
                                    </p:animEffect>
                                  </p:childTnLst>
                                </p:cTn>
                              </p:par>
                              <p:par>
                                <p:cTn id="24" presetID="42" presetClass="entr" presetSubtype="0" fill="hold" grpId="0" nodeType="withEffect">
                                  <p:stCondLst>
                                    <p:cond delay="25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anim calcmode="lin" valueType="num">
                                      <p:cBhvr>
                                        <p:cTn id="27" dur="500" fill="hold"/>
                                        <p:tgtEl>
                                          <p:spTgt spid="2"/>
                                        </p:tgtEl>
                                        <p:attrNameLst>
                                          <p:attrName>ppt_x</p:attrName>
                                        </p:attrNameLst>
                                      </p:cBhvr>
                                      <p:tavLst>
                                        <p:tav tm="0">
                                          <p:val>
                                            <p:strVal val="#ppt_x"/>
                                          </p:val>
                                        </p:tav>
                                        <p:tav tm="100000">
                                          <p:val>
                                            <p:strVal val="#ppt_x"/>
                                          </p:val>
                                        </p:tav>
                                      </p:tavLst>
                                    </p:anim>
                                    <p:anim calcmode="lin" valueType="num">
                                      <p:cBhvr>
                                        <p:cTn id="28" dur="500" fill="hold"/>
                                        <p:tgtEl>
                                          <p:spTgt spid="2"/>
                                        </p:tgtEl>
                                        <p:attrNameLst>
                                          <p:attrName>ppt_y</p:attrName>
                                        </p:attrNameLst>
                                      </p:cBhvr>
                                      <p:tavLst>
                                        <p:tav tm="0">
                                          <p:val>
                                            <p:strVal val="#ppt_y+.1"/>
                                          </p:val>
                                        </p:tav>
                                        <p:tav tm="100000">
                                          <p:val>
                                            <p:strVal val="#ppt_y"/>
                                          </p:val>
                                        </p:tav>
                                      </p:tavLst>
                                    </p:anim>
                                  </p:childTnLst>
                                </p:cTn>
                              </p:par>
                              <p:par>
                                <p:cTn id="29" presetID="22" presetClass="entr" presetSubtype="8" fill="hold" grpId="0" nodeType="withEffect">
                                  <p:stCondLst>
                                    <p:cond delay="250"/>
                                  </p:stCondLst>
                                  <p:childTnLst>
                                    <p:set>
                                      <p:cBhvr>
                                        <p:cTn id="30" dur="1" fill="hold">
                                          <p:stCondLst>
                                            <p:cond delay="0"/>
                                          </p:stCondLst>
                                        </p:cTn>
                                        <p:tgtEl>
                                          <p:spTgt spid="3"/>
                                        </p:tgtEl>
                                        <p:attrNameLst>
                                          <p:attrName>style.visibility</p:attrName>
                                        </p:attrNameLst>
                                      </p:cBhvr>
                                      <p:to>
                                        <p:strVal val="visible"/>
                                      </p:to>
                                    </p:set>
                                    <p:animEffect transition="in" filter="wipe(left)">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1" grpId="0" bldLvl="0" animBg="1"/>
      <p:bldP spid="2" grpId="0"/>
      <p:bldP spid="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860" y="362585"/>
            <a:ext cx="7186930"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3.</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数据管理</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石窟知识图谱 </a:t>
            </a:r>
            <a:r>
              <a:rPr lang="en-US" altLang="da-DK" sz="1400" dirty="0">
                <a:latin typeface="Times New Roman" panose="02020603050405020304" pitchFamily="18" charset="0"/>
                <a:cs typeface="Times New Roman" panose="02020603050405020304" pitchFamily="18" charset="0"/>
                <a:sym typeface="+mn-ea"/>
              </a:rPr>
              <a:t>Data Management—KG for Dunhuang caves</a:t>
            </a:r>
            <a:endParaRPr lang="en-US" altLang="da-DK" sz="1400" b="1"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0" name="矩形 9"/>
          <p:cNvSpPr/>
          <p:nvPr/>
        </p:nvSpPr>
        <p:spPr>
          <a:xfrm>
            <a:off x="611185" y="1442154"/>
            <a:ext cx="7921627" cy="1591310"/>
          </a:xfrm>
          <a:prstGeom prst="rect">
            <a:avLst/>
          </a:prstGeom>
        </p:spPr>
        <p:txBody>
          <a:bodyPr wrap="square">
            <a:spAutoFit/>
          </a:bodyPr>
          <a:lstStyle/>
          <a:p>
            <a:pPr indent="304800" algn="just">
              <a:lnSpc>
                <a:spcPct val="125000"/>
              </a:lnSpc>
            </a:pPr>
            <a:r>
              <a:rPr lang="zh-CN" altLang="en-US" kern="100" dirty="0">
                <a:latin typeface="微软雅黑" panose="020B0503020204020204" charset="-122"/>
                <a:ea typeface="微软雅黑" panose="020B0503020204020204" charset="-122"/>
              </a:rPr>
              <a:t>通过</a:t>
            </a:r>
            <a:r>
              <a:rPr lang="en-US" altLang="zh-CN" kern="100" dirty="0">
                <a:latin typeface="微软雅黑" panose="020B0503020204020204" charset="-122"/>
                <a:ea typeface="微软雅黑" panose="020B0503020204020204" charset="-122"/>
              </a:rPr>
              <a:t>neo4j</a:t>
            </a:r>
            <a:r>
              <a:rPr lang="zh-CN" altLang="en-US" kern="100" dirty="0">
                <a:latin typeface="微软雅黑" panose="020B0503020204020204" charset="-122"/>
                <a:ea typeface="微软雅黑" panose="020B0503020204020204" charset="-122"/>
              </a:rPr>
              <a:t>图数据库，对敦煌石窟内容总录的标注数据进行了结构化存储。构建了</a:t>
            </a:r>
            <a:r>
              <a:rPr lang="zh-CN" altLang="en-US" kern="100" dirty="0">
                <a:latin typeface="微软雅黑" panose="020B0503020204020204" charset="-122"/>
                <a:ea typeface="微软雅黑" panose="020B0503020204020204" charset="-122"/>
                <a:sym typeface="+mn-ea"/>
              </a:rPr>
              <a:t>石窟知识图谱，</a:t>
            </a:r>
            <a:r>
              <a:rPr lang="zh-CN" altLang="en-US" kern="100" dirty="0">
                <a:latin typeface="微软雅黑" panose="020B0503020204020204" charset="-122"/>
                <a:ea typeface="微软雅黑" panose="020B0503020204020204" charset="-122"/>
              </a:rPr>
              <a:t>并开发了展示系统进行数据可视化。</a:t>
            </a:r>
            <a:endParaRPr lang="zh-CN" altLang="en-US" kern="100" dirty="0">
              <a:latin typeface="微软雅黑" panose="020B0503020204020204" charset="-122"/>
              <a:ea typeface="微软雅黑" panose="020B0503020204020204" charset="-122"/>
            </a:endParaRPr>
          </a:p>
          <a:p>
            <a:pPr indent="304800" algn="just">
              <a:lnSpc>
                <a:spcPct val="125000"/>
              </a:lnSpc>
            </a:pPr>
            <a:r>
              <a:rPr lang="en-US" altLang="zh-CN" sz="1400" kern="100" dirty="0">
                <a:latin typeface="微软雅黑" panose="020B0503020204020204" charset="-122"/>
                <a:ea typeface="微软雅黑" panose="020B0503020204020204" charset="-122"/>
              </a:rPr>
              <a:t>Using the graph database-</a:t>
            </a:r>
            <a:r>
              <a:rPr lang="en-US" altLang="zh-CN" sz="1400" kern="100" dirty="0">
                <a:latin typeface="微软雅黑" panose="020B0503020204020204" charset="-122"/>
                <a:ea typeface="微软雅黑" panose="020B0503020204020204" charset="-122"/>
                <a:sym typeface="+mn-ea"/>
              </a:rPr>
              <a:t>neo4j</a:t>
            </a:r>
            <a:r>
              <a:rPr lang="en-US" altLang="zh-CN" sz="1400" kern="100" dirty="0">
                <a:latin typeface="微软雅黑" panose="020B0503020204020204" charset="-122"/>
                <a:ea typeface="微软雅黑" panose="020B0503020204020204" charset="-122"/>
              </a:rPr>
              <a:t> for structured storage of annotation information from </a:t>
            </a:r>
            <a:r>
              <a:rPr lang="en-US" altLang="zh-CN" sz="1400" kern="100" dirty="0" err="1">
                <a:latin typeface="微软雅黑" panose="020B0503020204020204" charset="-122"/>
                <a:ea typeface="微软雅黑" panose="020B0503020204020204" charset="-122"/>
              </a:rPr>
              <a:t>Dunhuang</a:t>
            </a:r>
            <a:r>
              <a:rPr lang="en-US" altLang="zh-CN" sz="1400" kern="100" dirty="0">
                <a:latin typeface="微软雅黑" panose="020B0503020204020204" charset="-122"/>
                <a:ea typeface="微软雅黑" panose="020B0503020204020204" charset="-122"/>
              </a:rPr>
              <a:t> caves content list. Then, we c</a:t>
            </a:r>
            <a:r>
              <a:rPr lang="en-US" altLang="zh-CN" sz="1400" kern="100" dirty="0">
                <a:latin typeface="微软雅黑" panose="020B0503020204020204" charset="-122"/>
                <a:ea typeface="微软雅黑" panose="020B0503020204020204" charset="-122"/>
                <a:sym typeface="+mn-ea"/>
              </a:rPr>
              <a:t>onstruct</a:t>
            </a:r>
            <a:r>
              <a:rPr lang="en-US" altLang="zh-CN" sz="1400" kern="100" dirty="0">
                <a:latin typeface="微软雅黑" panose="020B0503020204020204" charset="-122"/>
                <a:ea typeface="微软雅黑" panose="020B0503020204020204" charset="-122"/>
              </a:rPr>
              <a:t> the knowledge graph for Dunhuang caves, and developed the visualization presentation system to present it.</a:t>
            </a:r>
            <a:endParaRPr lang="en-US" altLang="zh-CN" sz="1400" kern="100" dirty="0">
              <a:latin typeface="微软雅黑" panose="020B0503020204020204" charset="-122"/>
              <a:ea typeface="微软雅黑" panose="020B0503020204020204" charset="-122"/>
            </a:endParaRPr>
          </a:p>
        </p:txBody>
      </p:sp>
      <p:sp>
        <p:nvSpPr>
          <p:cNvPr id="11" name="Rectangle 5"/>
          <p:cNvSpPr>
            <a:spLocks noChangeArrowheads="1"/>
          </p:cNvSpPr>
          <p:nvPr/>
        </p:nvSpPr>
        <p:spPr bwMode="auto">
          <a:xfrm>
            <a:off x="1346200" y="6422192"/>
            <a:ext cx="645160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algn="ctr" fontAlgn="base">
              <a:spcBef>
                <a:spcPct val="0"/>
              </a:spcBef>
              <a:spcAft>
                <a:spcPct val="0"/>
              </a:spcAft>
            </a:pPr>
            <a:r>
              <a:rPr lang="zh-CN" altLang="en-US" b="1" dirty="0">
                <a:solidFill>
                  <a:schemeClr val="accent1"/>
                </a:solidFill>
                <a:latin typeface="微软雅黑" panose="020B0503020204020204" charset="-122"/>
                <a:ea typeface="微软雅黑" panose="020B0503020204020204" charset="-122"/>
                <a:sym typeface="+mn-ea"/>
              </a:rPr>
              <a:t>石窟知识图谱展示</a:t>
            </a:r>
            <a:r>
              <a:rPr lang="zh-CN" altLang="en-US" b="1" dirty="0">
                <a:solidFill>
                  <a:schemeClr val="accent1"/>
                </a:solidFill>
                <a:latin typeface="微软雅黑" panose="020B0503020204020204" charset="-122"/>
                <a:ea typeface="微软雅黑" panose="020B0503020204020204" charset="-122"/>
                <a:cs typeface="Times New Roman" panose="02020603050405020304" pitchFamily="18" charset="0"/>
              </a:rPr>
              <a:t>系统 </a:t>
            </a:r>
            <a:r>
              <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Visualization presentation system for </a:t>
            </a:r>
            <a:r>
              <a:rPr lang="en-US" altLang="zh-CN" sz="1600" dirty="0" err="1">
                <a:solidFill>
                  <a:schemeClr val="accent1"/>
                </a:solidFill>
                <a:latin typeface="微软雅黑" panose="020B0503020204020204" charset="-122"/>
                <a:ea typeface="微软雅黑" panose="020B0503020204020204" charset="-122"/>
                <a:cs typeface="Times New Roman" panose="02020603050405020304" pitchFamily="18" charset="0"/>
                <a:sym typeface="+mn-ea"/>
              </a:rPr>
              <a:t>KG</a:t>
            </a:r>
            <a:endPar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endParaRPr>
          </a:p>
        </p:txBody>
      </p:sp>
      <p:sp>
        <p:nvSpPr>
          <p:cNvPr id="14" name="矩形 13"/>
          <p:cNvSpPr/>
          <p:nvPr/>
        </p:nvSpPr>
        <p:spPr>
          <a:xfrm>
            <a:off x="611560" y="1043374"/>
            <a:ext cx="7750175"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algn="l" fontAlgn="base">
              <a:spcBef>
                <a:spcPct val="0"/>
              </a:spcBef>
              <a:spcAft>
                <a:spcPct val="0"/>
              </a:spcAft>
            </a:pPr>
            <a:r>
              <a:rPr lang="zh-CN" altLang="en-US" sz="2000" b="1" dirty="0">
                <a:solidFill>
                  <a:schemeClr val="accent1"/>
                </a:solidFill>
                <a:latin typeface="微软雅黑" panose="020B0503020204020204" charset="-122"/>
                <a:ea typeface="微软雅黑" panose="020B0503020204020204" charset="-122"/>
              </a:rPr>
              <a:t>构建了石窟知识图谱 </a:t>
            </a:r>
            <a:r>
              <a:rPr lang="en-US" altLang="zh-CN" sz="1600" dirty="0">
                <a:solidFill>
                  <a:schemeClr val="accent1"/>
                </a:solidFill>
                <a:latin typeface="微软雅黑" panose="020B0503020204020204" charset="-122"/>
                <a:ea typeface="微软雅黑" panose="020B0503020204020204" charset="-122"/>
              </a:rPr>
              <a:t>Construct the </a:t>
            </a:r>
            <a:r>
              <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Knowledge Graph for Dunhuang caves</a:t>
            </a:r>
            <a:r>
              <a:rPr lang="en-US" altLang="zh-CN" sz="2000" b="1" dirty="0">
                <a:solidFill>
                  <a:schemeClr val="accent1"/>
                </a:solidFill>
                <a:latin typeface="微软雅黑" panose="020B0503020204020204" charset="-122"/>
                <a:ea typeface="微软雅黑" panose="020B0503020204020204" charset="-122"/>
              </a:rPr>
              <a:t> </a:t>
            </a:r>
            <a:endParaRPr lang="en-US" altLang="zh-CN" sz="2000" b="1" dirty="0">
              <a:solidFill>
                <a:schemeClr val="accent1"/>
              </a:solidFill>
              <a:latin typeface="微软雅黑" panose="020B0503020204020204" charset="-122"/>
              <a:ea typeface="微软雅黑" panose="020B0503020204020204" charset="-122"/>
            </a:endParaRPr>
          </a:p>
        </p:txBody>
      </p:sp>
      <p:grpSp>
        <p:nvGrpSpPr>
          <p:cNvPr id="20" name="组合 19"/>
          <p:cNvGrpSpPr/>
          <p:nvPr/>
        </p:nvGrpSpPr>
        <p:grpSpPr>
          <a:xfrm>
            <a:off x="8606970" y="6519446"/>
            <a:ext cx="638628" cy="338554"/>
            <a:chOff x="8663567" y="6519446"/>
            <a:chExt cx="638628" cy="338554"/>
          </a:xfrm>
        </p:grpSpPr>
        <p:sp>
          <p:nvSpPr>
            <p:cNvPr id="24" name="矩形 23"/>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13</a:t>
              </a:r>
              <a:endParaRPr lang="zh-CN" altLang="en-US" sz="1600" dirty="0">
                <a:solidFill>
                  <a:schemeClr val="bg1"/>
                </a:solidFill>
                <a:latin typeface="微软雅黑" panose="020B0503020204020204" charset="-122"/>
                <a:ea typeface="微软雅黑" panose="020B0503020204020204" charset="-122"/>
              </a:endParaRPr>
            </a:p>
          </p:txBody>
        </p:sp>
      </p:grpSp>
      <p:pic>
        <p:nvPicPr>
          <p:cNvPr id="16" name="图片 15" descr="C:\Users\DrHongYu\Desktop\TIM图片20181025221126.pngTIM图片20181025221126"/>
          <p:cNvPicPr>
            <a:picLocks noChangeAspect="1"/>
          </p:cNvPicPr>
          <p:nvPr/>
        </p:nvPicPr>
        <p:blipFill>
          <a:blip r:embed="rId1"/>
          <a:srcRect/>
          <a:stretch>
            <a:fillRect/>
          </a:stretch>
        </p:blipFill>
        <p:spPr>
          <a:xfrm>
            <a:off x="1374775" y="3044825"/>
            <a:ext cx="6223635" cy="3205480"/>
          </a:xfrm>
          <a:prstGeom prst="rect">
            <a:avLst/>
          </a:prstGeom>
          <a:ln w="25400">
            <a:solidFill>
              <a:schemeClr val="accent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42" presetClass="entr" presetSubtype="0" fill="hold" grpId="0" nodeType="withEffect">
                                  <p:stCondLst>
                                    <p:cond delay="25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anim calcmode="lin" valueType="num">
                                      <p:cBhvr>
                                        <p:cTn id="19" dur="500" fill="hold"/>
                                        <p:tgtEl>
                                          <p:spTgt spid="10"/>
                                        </p:tgtEl>
                                        <p:attrNameLst>
                                          <p:attrName>ppt_x</p:attrName>
                                        </p:attrNameLst>
                                      </p:cBhvr>
                                      <p:tavLst>
                                        <p:tav tm="0">
                                          <p:val>
                                            <p:strVal val="#ppt_x"/>
                                          </p:val>
                                        </p:tav>
                                        <p:tav tm="100000">
                                          <p:val>
                                            <p:strVal val="#ppt_x"/>
                                          </p:val>
                                        </p:tav>
                                      </p:tavLst>
                                    </p:anim>
                                    <p:anim calcmode="lin" valueType="num">
                                      <p:cBhvr>
                                        <p:cTn id="20" dur="500" fill="hold"/>
                                        <p:tgtEl>
                                          <p:spTgt spid="10"/>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25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par>
                                <p:cTn id="29" presetID="16" presetClass="entr" presetSubtype="37" fill="hold" nodeType="withEffect">
                                  <p:stCondLst>
                                    <p:cond delay="250"/>
                                  </p:stCondLst>
                                  <p:childTnLst>
                                    <p:set>
                                      <p:cBhvr>
                                        <p:cTn id="30" dur="1" fill="hold">
                                          <p:stCondLst>
                                            <p:cond delay="0"/>
                                          </p:stCondLst>
                                        </p:cTn>
                                        <p:tgtEl>
                                          <p:spTgt spid="16"/>
                                        </p:tgtEl>
                                        <p:attrNameLst>
                                          <p:attrName>style.visibility</p:attrName>
                                        </p:attrNameLst>
                                      </p:cBhvr>
                                      <p:to>
                                        <p:strVal val="visible"/>
                                      </p:to>
                                    </p:set>
                                    <p:animEffect transition="in" filter="barn(outVertical)">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0" grpId="0"/>
      <p:bldP spid="11" grpId="0" bldLvl="0" animBg="1"/>
      <p:bldP spid="1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1851645"/>
            <a:ext cx="4205521" cy="3154710"/>
          </a:xfrm>
          <a:prstGeom prst="rect">
            <a:avLst/>
          </a:prstGeom>
          <a:noFill/>
        </p:spPr>
        <p:txBody>
          <a:bodyPr wrap="square" rtlCol="0">
            <a:spAutoFit/>
          </a:bodyPr>
          <a:lstStyle/>
          <a:p>
            <a:pPr algn="ctr"/>
            <a:r>
              <a:rPr lang="en-US" altLang="zh-CN" sz="19900" b="1" dirty="0">
                <a:solidFill>
                  <a:schemeClr val="accent1"/>
                </a:solidFill>
                <a:latin typeface="微软雅黑" panose="020B0503020204020204" charset="-122"/>
                <a:ea typeface="微软雅黑" panose="020B0503020204020204" charset="-122"/>
                <a:cs typeface="Times New Roman" panose="02020603050405020304" pitchFamily="18" charset="0"/>
              </a:rPr>
              <a:t>04</a:t>
            </a:r>
            <a:endParaRPr lang="zh-CN" altLang="en-US" sz="19900" b="1" dirty="0">
              <a:solidFill>
                <a:schemeClr val="accent1"/>
              </a:solidFill>
              <a:latin typeface="微软雅黑" panose="020B0503020204020204" charset="-122"/>
              <a:ea typeface="微软雅黑" panose="020B0503020204020204" charset="-122"/>
              <a:cs typeface="Times New Roman" panose="02020603050405020304" pitchFamily="18" charset="0"/>
            </a:endParaRPr>
          </a:p>
        </p:txBody>
      </p:sp>
      <p:sp>
        <p:nvSpPr>
          <p:cNvPr id="7" name="文本框 6"/>
          <p:cNvSpPr txBox="1"/>
          <p:nvPr/>
        </p:nvSpPr>
        <p:spPr>
          <a:xfrm>
            <a:off x="3887162" y="2845078"/>
            <a:ext cx="4663440" cy="521970"/>
          </a:xfrm>
          <a:prstGeom prst="rect">
            <a:avLst/>
          </a:prstGeom>
          <a:noFill/>
        </p:spPr>
        <p:txBody>
          <a:bodyPr wrap="square" rtlCol="0">
            <a:spAutoFit/>
          </a:bodyPr>
          <a:lstStyle/>
          <a:p>
            <a:r>
              <a:rPr lang="zh-CN" altLang="en-US" sz="2800" b="1" dirty="0">
                <a:solidFill>
                  <a:schemeClr val="tx1">
                    <a:lumMod val="85000"/>
                    <a:lumOff val="15000"/>
                  </a:schemeClr>
                </a:solidFill>
                <a:latin typeface="微软雅黑" panose="020B0503020204020204" charset="-122"/>
                <a:ea typeface="微软雅黑" panose="020B0503020204020204" charset="-122"/>
              </a:rPr>
              <a:t>数据集成展示</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p:nvSpPr>
        <p:spPr>
          <a:xfrm>
            <a:off x="3887161" y="3416888"/>
            <a:ext cx="4645651" cy="398780"/>
          </a:xfrm>
          <a:prstGeom prst="rect">
            <a:avLst/>
          </a:prstGeom>
          <a:noFill/>
        </p:spPr>
        <p:txBody>
          <a:bodyPr wrap="square" rtlCol="0">
            <a:spAutoFit/>
          </a:bodyPr>
          <a:lstStyle/>
          <a:p>
            <a:r>
              <a:rPr lang="en-US" altLang="da-DK" sz="2000" dirty="0">
                <a:latin typeface="Times New Roman" panose="02020603050405020304" pitchFamily="18" charset="0"/>
                <a:cs typeface="Times New Roman" panose="02020603050405020304" pitchFamily="18" charset="0"/>
              </a:rPr>
              <a:t>Data Integrated Presentation</a:t>
            </a:r>
            <a:endParaRPr lang="en-US" altLang="da-DK" sz="2000" dirty="0">
              <a:latin typeface="Times New Roman" panose="02020603050405020304" pitchFamily="18" charset="0"/>
              <a:cs typeface="Times New Roman" panose="02020603050405020304" pitchFamily="18" charset="0"/>
            </a:endParaRPr>
          </a:p>
        </p:txBody>
      </p:sp>
      <p:grpSp>
        <p:nvGrpSpPr>
          <p:cNvPr id="15" name="组合 14"/>
          <p:cNvGrpSpPr/>
          <p:nvPr/>
        </p:nvGrpSpPr>
        <p:grpSpPr>
          <a:xfrm>
            <a:off x="3887162" y="3375000"/>
            <a:ext cx="4663440" cy="108000"/>
            <a:chOff x="3649980" y="3375660"/>
            <a:chExt cx="4663440" cy="108000"/>
          </a:xfrm>
        </p:grpSpPr>
        <p:cxnSp>
          <p:nvCxnSpPr>
            <p:cNvPr id="10" name="直接连接符 9"/>
            <p:cNvCxnSpPr/>
            <p:nvPr/>
          </p:nvCxnSpPr>
          <p:spPr>
            <a:xfrm>
              <a:off x="3733800" y="3429660"/>
              <a:ext cx="44958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364998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20542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useBgFill="1">
        <p:nvSpPr>
          <p:cNvPr id="16" name="文本框 15"/>
          <p:cNvSpPr txBox="1"/>
          <p:nvPr/>
        </p:nvSpPr>
        <p:spPr>
          <a:xfrm>
            <a:off x="487591" y="3105835"/>
            <a:ext cx="3230339" cy="646331"/>
          </a:xfrm>
          <a:prstGeom prst="rect">
            <a:avLst/>
          </a:prstGeom>
        </p:spPr>
        <p:txBody>
          <a:bodyPr wrap="square" rtlCol="0">
            <a:spAutoFit/>
          </a:bodyPr>
          <a:lstStyle/>
          <a:p>
            <a:pPr algn="ctr"/>
            <a:r>
              <a:rPr lang="en-US" altLang="zh-CN" sz="3600" b="1" dirty="0">
                <a:solidFill>
                  <a:schemeClr val="accent1"/>
                </a:solidFill>
                <a:latin typeface="Times New Roman" panose="02020603050405020304" pitchFamily="18" charset="0"/>
                <a:cs typeface="Times New Roman" panose="02020603050405020304" pitchFamily="18" charset="0"/>
              </a:rPr>
              <a:t>PART FOUR</a:t>
            </a:r>
            <a:endParaRPr lang="zh-CN" altLang="en-US" sz="3600" b="1" dirty="0">
              <a:solidFill>
                <a:schemeClr val="accen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12" presetClass="entr" presetSubtype="4"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ppt_y</p:attrName>
                                        </p:attrNameLst>
                                      </p:cBhvr>
                                      <p:tavLst>
                                        <p:tav tm="0">
                                          <p:val>
                                            <p:strVal val="#ppt_y+#ppt_h*1.125000"/>
                                          </p:val>
                                        </p:tav>
                                        <p:tav tm="100000">
                                          <p:val>
                                            <p:strVal val="#ppt_y"/>
                                          </p:val>
                                        </p:tav>
                                      </p:tavLst>
                                    </p:anim>
                                    <p:animEffect transition="in" filter="wipe(up)">
                                      <p:cBhvr>
                                        <p:cTn id="13" dur="500"/>
                                        <p:tgtEl>
                                          <p:spTgt spid="7"/>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p:tgtEl>
                                          <p:spTgt spid="8"/>
                                        </p:tgtEl>
                                        <p:attrNameLst>
                                          <p:attrName>ppt_y</p:attrName>
                                        </p:attrNameLst>
                                      </p:cBhvr>
                                      <p:tavLst>
                                        <p:tav tm="0">
                                          <p:val>
                                            <p:strVal val="#ppt_y-#ppt_h*1.125000"/>
                                          </p:val>
                                        </p:tav>
                                        <p:tav tm="100000">
                                          <p:val>
                                            <p:strVal val="#ppt_y"/>
                                          </p:val>
                                        </p:tav>
                                      </p:tavLst>
                                    </p:anim>
                                    <p:animEffect transition="in" filter="wipe(down)">
                                      <p:cBhvr>
                                        <p:cTn id="17" dur="500"/>
                                        <p:tgtEl>
                                          <p:spTgt spid="8"/>
                                        </p:tgtEl>
                                      </p:cBhvr>
                                    </p:animEffect>
                                  </p:childTnLst>
                                </p:cTn>
                              </p:par>
                              <p:par>
                                <p:cTn id="18" presetID="22" presetClass="entr" presetSubtype="8"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par>
                                <p:cTn id="21" presetID="16" presetClass="entr" presetSubtype="37" fill="hold" grpId="0" nodeType="withEffect">
                                  <p:stCondLst>
                                    <p:cond delay="400"/>
                                  </p:stCondLst>
                                  <p:childTnLst>
                                    <p:set>
                                      <p:cBhvr>
                                        <p:cTn id="22" dur="1" fill="hold">
                                          <p:stCondLst>
                                            <p:cond delay="0"/>
                                          </p:stCondLst>
                                        </p:cTn>
                                        <p:tgtEl>
                                          <p:spTgt spid="16"/>
                                        </p:tgtEl>
                                        <p:attrNameLst>
                                          <p:attrName>style.visibility</p:attrName>
                                        </p:attrNameLst>
                                      </p:cBhvr>
                                      <p:to>
                                        <p:strVal val="visible"/>
                                      </p:to>
                                    </p:set>
                                    <p:animEffect transition="in" filter="barn(outVertic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860" y="362585"/>
            <a:ext cx="7186930"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4.</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数据集成展示 </a:t>
            </a:r>
            <a:r>
              <a:rPr lang="en-US" altLang="da-DK" sz="2000" dirty="0">
                <a:latin typeface="Times New Roman" panose="02020603050405020304" pitchFamily="18" charset="0"/>
                <a:cs typeface="Times New Roman" panose="02020603050405020304" pitchFamily="18" charset="0"/>
                <a:sym typeface="+mn-ea"/>
              </a:rPr>
              <a:t>Data Integrated Presentation</a:t>
            </a:r>
            <a:endParaRPr lang="en-US" altLang="da-DK" sz="2000" b="1"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grpSp>
        <p:nvGrpSpPr>
          <p:cNvPr id="20" name="组合 19"/>
          <p:cNvGrpSpPr/>
          <p:nvPr/>
        </p:nvGrpSpPr>
        <p:grpSpPr>
          <a:xfrm>
            <a:off x="8606970" y="6519446"/>
            <a:ext cx="638628" cy="338554"/>
            <a:chOff x="8663567" y="6519446"/>
            <a:chExt cx="638628" cy="338554"/>
          </a:xfrm>
        </p:grpSpPr>
        <p:sp>
          <p:nvSpPr>
            <p:cNvPr id="24" name="矩形 23"/>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15</a:t>
              </a:r>
              <a:endParaRPr lang="zh-CN" altLang="en-US" sz="1600" dirty="0">
                <a:solidFill>
                  <a:schemeClr val="bg1"/>
                </a:solidFill>
                <a:latin typeface="微软雅黑" panose="020B0503020204020204" charset="-122"/>
                <a:ea typeface="微软雅黑" panose="020B0503020204020204" charset="-122"/>
              </a:endParaRPr>
            </a:p>
          </p:txBody>
        </p:sp>
      </p:grpSp>
      <p:sp>
        <p:nvSpPr>
          <p:cNvPr id="2" name="矩形 1"/>
          <p:cNvSpPr/>
          <p:nvPr/>
        </p:nvSpPr>
        <p:spPr>
          <a:xfrm>
            <a:off x="611186" y="1591795"/>
            <a:ext cx="7921627" cy="1591310"/>
          </a:xfrm>
          <a:prstGeom prst="rect">
            <a:avLst/>
          </a:prstGeom>
        </p:spPr>
        <p:txBody>
          <a:bodyPr wrap="square">
            <a:spAutoFit/>
          </a:bodyPr>
          <a:p>
            <a:pPr indent="304800" algn="just">
              <a:lnSpc>
                <a:spcPct val="125000"/>
              </a:lnSpc>
            </a:pPr>
            <a:r>
              <a:rPr lang="zh-CN" altLang="en-US" kern="100" dirty="0">
                <a:latin typeface="微软雅黑" panose="020B0503020204020204" charset="-122"/>
                <a:ea typeface="微软雅黑" panose="020B0503020204020204" charset="-122"/>
              </a:rPr>
              <a:t>以内容总录、大辞典与研究文献为基础，对</a:t>
            </a:r>
            <a:r>
              <a:rPr lang="en-US" altLang="zh-CN" kern="100" dirty="0">
                <a:latin typeface="微软雅黑" panose="020B0503020204020204" charset="-122"/>
                <a:ea typeface="微软雅黑" panose="020B0503020204020204" charset="-122"/>
              </a:rPr>
              <a:t>61</a:t>
            </a:r>
            <a:r>
              <a:rPr lang="zh-CN" altLang="en-US" kern="100" dirty="0">
                <a:latin typeface="微软雅黑" panose="020B0503020204020204" charset="-122"/>
                <a:ea typeface="微软雅黑" panose="020B0503020204020204" charset="-122"/>
              </a:rPr>
              <a:t>窟西壁的五台山图进行了标注与资料搜集，并按照相关标准组织这些信息，通过系统实现了集成展示</a:t>
            </a:r>
            <a:endParaRPr lang="zh-CN" altLang="en-US" kern="100" dirty="0">
              <a:latin typeface="微软雅黑" panose="020B0503020204020204" charset="-122"/>
              <a:ea typeface="微软雅黑" panose="020B0503020204020204" charset="-122"/>
            </a:endParaRPr>
          </a:p>
          <a:p>
            <a:pPr indent="304800" algn="just">
              <a:lnSpc>
                <a:spcPct val="125000"/>
              </a:lnSpc>
            </a:pPr>
            <a:r>
              <a:rPr lang="en-US" altLang="zh-CN" sz="1400" kern="100" dirty="0">
                <a:latin typeface="Times New Roman" panose="02020603050405020304" pitchFamily="18" charset="0"/>
                <a:ea typeface="微软雅黑" panose="020B0503020204020204" charset="-122"/>
                <a:cs typeface="Times New Roman" panose="02020603050405020304" pitchFamily="18" charset="0"/>
              </a:rPr>
              <a:t>Take the </a:t>
            </a:r>
            <a:r>
              <a:rPr lang="en-US" altLang="zh-CN" sz="1400" kern="100" dirty="0">
                <a:latin typeface="Times New Roman" panose="02020603050405020304" pitchFamily="18" charset="0"/>
                <a:ea typeface="微软雅黑" panose="020B0503020204020204" charset="-122"/>
                <a:cs typeface="Times New Roman" panose="02020603050405020304" pitchFamily="18" charset="0"/>
                <a:sym typeface="+mn-ea"/>
              </a:rPr>
              <a:t>mural of mountain Wutai in No.61 cave for instance, we a</a:t>
            </a:r>
            <a:r>
              <a:rPr lang="en-US" altLang="zh-CN" sz="1400" kern="100" dirty="0">
                <a:latin typeface="Times New Roman" panose="02020603050405020304" pitchFamily="18" charset="0"/>
                <a:ea typeface="微软雅黑" panose="020B0503020204020204" charset="-122"/>
                <a:cs typeface="Times New Roman" panose="02020603050405020304" pitchFamily="18" charset="0"/>
              </a:rPr>
              <a:t>nnotating images and collecting resources based on the content list, dictionary and academic papers. Then, we organizing all information according to relevant standards, and presenting them systematically through the </a:t>
            </a:r>
            <a:r>
              <a:rPr lang="en-US" altLang="zh-CN" sz="1400" kern="100" dirty="0">
                <a:latin typeface="Times New Roman" panose="02020603050405020304" pitchFamily="18" charset="0"/>
                <a:ea typeface="微软雅黑" panose="020B0503020204020204" charset="-122"/>
                <a:cs typeface="Times New Roman" panose="02020603050405020304" pitchFamily="18" charset="0"/>
                <a:sym typeface="+mn-ea"/>
              </a:rPr>
              <a:t>presentation</a:t>
            </a:r>
            <a:r>
              <a:rPr lang="en-US" altLang="zh-CN" sz="1400" kern="100" dirty="0">
                <a:latin typeface="Times New Roman" panose="02020603050405020304" pitchFamily="18" charset="0"/>
                <a:ea typeface="微软雅黑" panose="020B0503020204020204" charset="-122"/>
                <a:cs typeface="Times New Roman" panose="02020603050405020304" pitchFamily="18" charset="0"/>
              </a:rPr>
              <a:t> system.</a:t>
            </a:r>
            <a:endParaRPr lang="en-US" altLang="zh-CN" sz="1400" kern="100" dirty="0">
              <a:latin typeface="Times New Roman" panose="02020603050405020304" pitchFamily="18" charset="0"/>
              <a:ea typeface="微软雅黑" panose="020B0503020204020204" charset="-122"/>
              <a:cs typeface="Times New Roman" panose="02020603050405020304" pitchFamily="18" charset="0"/>
            </a:endParaRPr>
          </a:p>
        </p:txBody>
      </p:sp>
      <p:sp>
        <p:nvSpPr>
          <p:cNvPr id="3" name="Rectangle 5"/>
          <p:cNvSpPr>
            <a:spLocks noChangeArrowheads="1"/>
          </p:cNvSpPr>
          <p:nvPr/>
        </p:nvSpPr>
        <p:spPr bwMode="auto">
          <a:xfrm>
            <a:off x="2236152" y="6326307"/>
            <a:ext cx="4670425"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p>
            <a:pPr algn="ctr" fontAlgn="base">
              <a:spcBef>
                <a:spcPct val="0"/>
              </a:spcBef>
              <a:spcAft>
                <a:spcPct val="0"/>
              </a:spcAft>
            </a:pPr>
            <a:r>
              <a:rPr lang="zh-CN" altLang="en-US" b="1" dirty="0">
                <a:solidFill>
                  <a:schemeClr val="accent1"/>
                </a:solidFill>
                <a:latin typeface="微软雅黑" panose="020B0503020204020204" charset="-122"/>
                <a:ea typeface="微软雅黑" panose="020B0503020204020204" charset="-122"/>
                <a:sym typeface="+mn-ea"/>
              </a:rPr>
              <a:t>集成展示</a:t>
            </a:r>
            <a:r>
              <a:rPr lang="zh-CN" altLang="en-US" b="1" dirty="0">
                <a:solidFill>
                  <a:schemeClr val="accent1"/>
                </a:solidFill>
                <a:latin typeface="微软雅黑" panose="020B0503020204020204" charset="-122"/>
                <a:ea typeface="微软雅黑" panose="020B0503020204020204" charset="-122"/>
                <a:cs typeface="Times New Roman" panose="02020603050405020304" pitchFamily="18" charset="0"/>
              </a:rPr>
              <a:t>系统 </a:t>
            </a:r>
            <a:r>
              <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rPr>
              <a:t>Integrated Presentation System</a:t>
            </a:r>
            <a:endParaRPr lang="en-US" altLang="zh-CN" sz="1600" dirty="0">
              <a:solidFill>
                <a:schemeClr val="accent1"/>
              </a:solidFill>
              <a:latin typeface="微软雅黑" panose="020B0503020204020204" charset="-122"/>
              <a:ea typeface="微软雅黑" panose="020B0503020204020204" charset="-122"/>
              <a:cs typeface="Times New Roman" panose="02020603050405020304" pitchFamily="18" charset="0"/>
              <a:sym typeface="+mn-ea"/>
            </a:endParaRPr>
          </a:p>
        </p:txBody>
      </p:sp>
      <p:sp>
        <p:nvSpPr>
          <p:cNvPr id="4" name="矩形 3"/>
          <p:cNvSpPr/>
          <p:nvPr/>
        </p:nvSpPr>
        <p:spPr>
          <a:xfrm>
            <a:off x="611560" y="960824"/>
            <a:ext cx="8201660" cy="645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p>
            <a:pPr algn="l" fontAlgn="base">
              <a:spcBef>
                <a:spcPct val="0"/>
              </a:spcBef>
              <a:spcAft>
                <a:spcPct val="0"/>
              </a:spcAft>
            </a:pPr>
            <a:r>
              <a:rPr lang="zh-CN" altLang="en-US" sz="2000" b="1" dirty="0">
                <a:solidFill>
                  <a:schemeClr val="accent1"/>
                </a:solidFill>
                <a:latin typeface="微软雅黑" panose="020B0503020204020204" charset="-122"/>
                <a:ea typeface="微软雅黑" panose="020B0503020204020204" charset="-122"/>
              </a:rPr>
              <a:t>设计了集成展示系统，进行了智慧数据集成展示 </a:t>
            </a:r>
            <a:endParaRPr lang="zh-CN" altLang="en-US" sz="2000" b="1" dirty="0">
              <a:solidFill>
                <a:schemeClr val="accent1"/>
              </a:solidFill>
              <a:latin typeface="微软雅黑" panose="020B0503020204020204" charset="-122"/>
              <a:ea typeface="微软雅黑" panose="020B0503020204020204" charset="-122"/>
            </a:endParaRPr>
          </a:p>
          <a:p>
            <a:pPr algn="l" fontAlgn="base">
              <a:spcBef>
                <a:spcPct val="0"/>
              </a:spcBef>
              <a:spcAft>
                <a:spcPct val="0"/>
              </a:spcAft>
            </a:pPr>
            <a:r>
              <a:rPr lang="en-US" altLang="zh-CN" sz="1600" dirty="0">
                <a:solidFill>
                  <a:schemeClr val="accent1"/>
                </a:solidFill>
                <a:latin typeface="微软雅黑" panose="020B0503020204020204" charset="-122"/>
                <a:ea typeface="微软雅黑" panose="020B0503020204020204" charset="-122"/>
              </a:rPr>
              <a:t>Designed the </a:t>
            </a:r>
            <a:r>
              <a:rPr lang="en-US" altLang="zh-CN" sz="1600" dirty="0">
                <a:solidFill>
                  <a:schemeClr val="accent1"/>
                </a:solidFill>
                <a:latin typeface="微软雅黑" panose="020B0503020204020204" charset="-122"/>
                <a:ea typeface="微软雅黑" panose="020B0503020204020204" charset="-122"/>
                <a:sym typeface="+mn-ea"/>
              </a:rPr>
              <a:t>Integrated Presentation System to present Smart Data</a:t>
            </a:r>
            <a:r>
              <a:rPr lang="en-US" altLang="zh-CN" sz="1600" dirty="0">
                <a:solidFill>
                  <a:schemeClr val="accent1"/>
                </a:solidFill>
                <a:latin typeface="微软雅黑" panose="020B0503020204020204" charset="-122"/>
                <a:ea typeface="微软雅黑" panose="020B0503020204020204" charset="-122"/>
              </a:rPr>
              <a:t> systematically</a:t>
            </a:r>
            <a:endParaRPr lang="en-US" altLang="zh-CN" sz="1600" dirty="0">
              <a:solidFill>
                <a:schemeClr val="accent1"/>
              </a:solidFill>
              <a:latin typeface="微软雅黑" panose="020B0503020204020204" charset="-122"/>
              <a:ea typeface="微软雅黑" panose="020B0503020204020204" charset="-122"/>
            </a:endParaRPr>
          </a:p>
        </p:txBody>
      </p:sp>
      <p:pic>
        <p:nvPicPr>
          <p:cNvPr id="5" name="图片 4" descr="C:\Users\DrHongYu\Desktop\微信图片_20181025221644.png微信图片_20181025221644"/>
          <p:cNvPicPr>
            <a:picLocks noChangeAspect="1"/>
          </p:cNvPicPr>
          <p:nvPr/>
        </p:nvPicPr>
        <p:blipFill>
          <a:blip r:embed="rId1"/>
          <a:srcRect/>
          <a:stretch>
            <a:fillRect/>
          </a:stretch>
        </p:blipFill>
        <p:spPr>
          <a:xfrm>
            <a:off x="1652270" y="3355340"/>
            <a:ext cx="5838190" cy="2887980"/>
          </a:xfrm>
          <a:prstGeom prst="rect">
            <a:avLst/>
          </a:prstGeom>
          <a:ln w="25400">
            <a:solidFill>
              <a:schemeClr val="accent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42" presetClass="entr" presetSubtype="0" fill="hold" grpId="0" nodeType="withEffect">
                                  <p:stCondLst>
                                    <p:cond delay="25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anim calcmode="lin" valueType="num">
                                      <p:cBhvr>
                                        <p:cTn id="19" dur="500" fill="hold"/>
                                        <p:tgtEl>
                                          <p:spTgt spid="2"/>
                                        </p:tgtEl>
                                        <p:attrNameLst>
                                          <p:attrName>ppt_x</p:attrName>
                                        </p:attrNameLst>
                                      </p:cBhvr>
                                      <p:tavLst>
                                        <p:tav tm="0">
                                          <p:val>
                                            <p:strVal val="#ppt_x"/>
                                          </p:val>
                                        </p:tav>
                                        <p:tav tm="100000">
                                          <p:val>
                                            <p:strVal val="#ppt_x"/>
                                          </p:val>
                                        </p:tav>
                                      </p:tavLst>
                                    </p:anim>
                                    <p:anim calcmode="lin" valueType="num">
                                      <p:cBhvr>
                                        <p:cTn id="20" dur="500" fill="hold"/>
                                        <p:tgtEl>
                                          <p:spTgt spid="2"/>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25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16" presetClass="entr" presetSubtype="37" fill="hold" nodeType="withEffect">
                                  <p:stCondLst>
                                    <p:cond delay="250"/>
                                  </p:stCondLst>
                                  <p:childTnLst>
                                    <p:set>
                                      <p:cBhvr>
                                        <p:cTn id="30" dur="1" fill="hold">
                                          <p:stCondLst>
                                            <p:cond delay="0"/>
                                          </p:stCondLst>
                                        </p:cTn>
                                        <p:tgtEl>
                                          <p:spTgt spid="5"/>
                                        </p:tgtEl>
                                        <p:attrNameLst>
                                          <p:attrName>style.visibility</p:attrName>
                                        </p:attrNameLst>
                                      </p:cBhvr>
                                      <p:to>
                                        <p:strVal val="visible"/>
                                      </p:to>
                                    </p:set>
                                    <p:animEffect transition="in" filter="barn(outVertical)">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 grpId="0"/>
      <p:bldP spid="3" grpId="0" bldLvl="0" animBg="1"/>
      <p:bldP spid="4"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8564451" y="2716812"/>
            <a:ext cx="579549" cy="1361673"/>
            <a:chOff x="8564451" y="2716812"/>
            <a:chExt cx="579549" cy="1361673"/>
          </a:xfrm>
        </p:grpSpPr>
        <p:sp>
          <p:nvSpPr>
            <p:cNvPr id="12" name="矩形 11"/>
            <p:cNvSpPr/>
            <p:nvPr/>
          </p:nvSpPr>
          <p:spPr>
            <a:xfrm>
              <a:off x="8564451" y="2716812"/>
              <a:ext cx="579549" cy="9934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8564451" y="3805061"/>
              <a:ext cx="579549" cy="273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0" y="2716812"/>
            <a:ext cx="5991142" cy="1372087"/>
            <a:chOff x="0" y="2716812"/>
            <a:chExt cx="5991142" cy="1372087"/>
          </a:xfrm>
        </p:grpSpPr>
        <p:sp>
          <p:nvSpPr>
            <p:cNvPr id="30" name="矩形 29"/>
            <p:cNvSpPr/>
            <p:nvPr/>
          </p:nvSpPr>
          <p:spPr>
            <a:xfrm>
              <a:off x="0" y="3805061"/>
              <a:ext cx="5991141" cy="273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0" y="2716812"/>
              <a:ext cx="5991142" cy="9934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697049" y="2861681"/>
              <a:ext cx="3294091" cy="686598"/>
            </a:xfrm>
            <a:prstGeom prst="rect">
              <a:avLst/>
            </a:prstGeom>
            <a:noFill/>
          </p:spPr>
          <p:txBody>
            <a:bodyPr wrap="square" rtlCol="0">
              <a:spAutoFit/>
            </a:bodyPr>
            <a:lstStyle/>
            <a:p>
              <a:pPr algn="r">
                <a:lnSpc>
                  <a:spcPct val="125000"/>
                </a:lnSpc>
              </a:pPr>
              <a:r>
                <a:rPr lang="zh-CN" altLang="en-US" sz="3400" b="1" dirty="0">
                  <a:solidFill>
                    <a:schemeClr val="bg1"/>
                  </a:solidFill>
                  <a:latin typeface="微软雅黑" panose="020B0503020204020204" charset="-122"/>
                  <a:ea typeface="微软雅黑" panose="020B0503020204020204" charset="-122"/>
                </a:rPr>
                <a:t>感谢各位聆听</a:t>
              </a:r>
              <a:endParaRPr lang="zh-CN" altLang="en-US" sz="3400" b="1" dirty="0">
                <a:solidFill>
                  <a:schemeClr val="bg1"/>
                </a:solidFill>
                <a:latin typeface="微软雅黑" panose="020B0503020204020204" charset="-122"/>
                <a:ea typeface="微软雅黑" panose="020B0503020204020204" charset="-122"/>
              </a:endParaRPr>
            </a:p>
          </p:txBody>
        </p:sp>
        <p:sp>
          <p:nvSpPr>
            <p:cNvPr id="33" name="文本框 32"/>
            <p:cNvSpPr txBox="1"/>
            <p:nvPr/>
          </p:nvSpPr>
          <p:spPr>
            <a:xfrm>
              <a:off x="3247352" y="3720144"/>
              <a:ext cx="2743788" cy="368755"/>
            </a:xfrm>
            <a:prstGeom prst="rect">
              <a:avLst/>
            </a:prstGeom>
            <a:noFill/>
          </p:spPr>
          <p:txBody>
            <a:bodyPr wrap="square" rtlCol="0">
              <a:spAutoFit/>
            </a:bodyPr>
            <a:lstStyle/>
            <a:p>
              <a:pPr algn="r">
                <a:lnSpc>
                  <a:spcPct val="125000"/>
                </a:lnSpc>
              </a:pPr>
              <a:r>
                <a:rPr lang="en-US" altLang="zh-CN" sz="1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Thanks for Listening</a:t>
              </a:r>
              <a:endParaRPr lang="zh-CN" altLang="en-US" sz="1600" dirty="0">
                <a:solidFill>
                  <a:schemeClr val="bg1"/>
                </a:solidFill>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5" name="组合 4"/>
          <p:cNvGrpSpPr/>
          <p:nvPr/>
        </p:nvGrpSpPr>
        <p:grpSpPr>
          <a:xfrm>
            <a:off x="222586" y="2787385"/>
            <a:ext cx="1224000" cy="1223998"/>
            <a:chOff x="222586" y="2787385"/>
            <a:chExt cx="1224000" cy="1223998"/>
          </a:xfrm>
        </p:grpSpPr>
        <p:sp>
          <p:nvSpPr>
            <p:cNvPr id="20" name="椭圆 19"/>
            <p:cNvSpPr/>
            <p:nvPr/>
          </p:nvSpPr>
          <p:spPr>
            <a:xfrm>
              <a:off x="222586" y="2787385"/>
              <a:ext cx="1224000" cy="1223998"/>
            </a:xfrm>
            <a:prstGeom prst="ellipse">
              <a:avLst/>
            </a:prstGeom>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5"/>
            <p:cNvSpPr>
              <a:spLocks noEditPoints="1"/>
            </p:cNvSpPr>
            <p:nvPr/>
          </p:nvSpPr>
          <p:spPr bwMode="auto">
            <a:xfrm>
              <a:off x="446632" y="3034538"/>
              <a:ext cx="775907" cy="729691"/>
            </a:xfrm>
            <a:custGeom>
              <a:avLst/>
              <a:gdLst>
                <a:gd name="T0" fmla="*/ 8 w 97"/>
                <a:gd name="T1" fmla="*/ 10 h 91"/>
                <a:gd name="T2" fmla="*/ 28 w 97"/>
                <a:gd name="T3" fmla="*/ 10 h 91"/>
                <a:gd name="T4" fmla="*/ 41 w 97"/>
                <a:gd name="T5" fmla="*/ 45 h 91"/>
                <a:gd name="T6" fmla="*/ 51 w 97"/>
                <a:gd name="T7" fmla="*/ 41 h 91"/>
                <a:gd name="T8" fmla="*/ 59 w 97"/>
                <a:gd name="T9" fmla="*/ 46 h 91"/>
                <a:gd name="T10" fmla="*/ 66 w 97"/>
                <a:gd name="T11" fmla="*/ 27 h 91"/>
                <a:gd name="T12" fmla="*/ 73 w 97"/>
                <a:gd name="T13" fmla="*/ 34 h 91"/>
                <a:gd name="T14" fmla="*/ 83 w 97"/>
                <a:gd name="T15" fmla="*/ 23 h 91"/>
                <a:gd name="T16" fmla="*/ 73 w 97"/>
                <a:gd name="T17" fmla="*/ 40 h 91"/>
                <a:gd name="T18" fmla="*/ 67 w 97"/>
                <a:gd name="T19" fmla="*/ 33 h 91"/>
                <a:gd name="T20" fmla="*/ 61 w 97"/>
                <a:gd name="T21" fmla="*/ 51 h 91"/>
                <a:gd name="T22" fmla="*/ 51 w 97"/>
                <a:gd name="T23" fmla="*/ 45 h 91"/>
                <a:gd name="T24" fmla="*/ 41 w 97"/>
                <a:gd name="T25" fmla="*/ 45 h 91"/>
                <a:gd name="T26" fmla="*/ 74 w 97"/>
                <a:gd name="T27" fmla="*/ 86 h 91"/>
                <a:gd name="T28" fmla="*/ 43 w 97"/>
                <a:gd name="T29" fmla="*/ 91 h 91"/>
                <a:gd name="T30" fmla="*/ 63 w 97"/>
                <a:gd name="T31" fmla="*/ 68 h 91"/>
                <a:gd name="T32" fmla="*/ 97 w 97"/>
                <a:gd name="T33" fmla="*/ 68 h 91"/>
                <a:gd name="T34" fmla="*/ 97 w 97"/>
                <a:gd name="T35" fmla="*/ 6 h 91"/>
                <a:gd name="T36" fmla="*/ 93 w 97"/>
                <a:gd name="T37" fmla="*/ 3 h 91"/>
                <a:gd name="T38" fmla="*/ 34 w 97"/>
                <a:gd name="T39" fmla="*/ 9 h 91"/>
                <a:gd name="T40" fmla="*/ 90 w 97"/>
                <a:gd name="T41" fmla="*/ 61 h 91"/>
                <a:gd name="T42" fmla="*/ 36 w 97"/>
                <a:gd name="T43" fmla="*/ 68 h 91"/>
                <a:gd name="T44" fmla="*/ 54 w 97"/>
                <a:gd name="T45" fmla="*/ 84 h 91"/>
                <a:gd name="T46" fmla="*/ 63 w 97"/>
                <a:gd name="T47" fmla="*/ 68 h 91"/>
                <a:gd name="T48" fmla="*/ 7 w 97"/>
                <a:gd name="T49" fmla="*/ 55 h 91"/>
                <a:gd name="T50" fmla="*/ 14 w 97"/>
                <a:gd name="T51" fmla="*/ 91 h 91"/>
                <a:gd name="T52" fmla="*/ 20 w 97"/>
                <a:gd name="T53" fmla="*/ 60 h 91"/>
                <a:gd name="T54" fmla="*/ 31 w 97"/>
                <a:gd name="T55" fmla="*/ 91 h 91"/>
                <a:gd name="T56" fmla="*/ 28 w 97"/>
                <a:gd name="T57" fmla="*/ 33 h 91"/>
                <a:gd name="T58" fmla="*/ 55 w 97"/>
                <a:gd name="T59" fmla="*/ 24 h 91"/>
                <a:gd name="T60" fmla="*/ 20 w 97"/>
                <a:gd name="T61" fmla="*/ 23 h 91"/>
                <a:gd name="T62" fmla="*/ 19 w 97"/>
                <a:gd name="T63" fmla="*/ 27 h 91"/>
                <a:gd name="T64" fmla="*/ 18 w 97"/>
                <a:gd name="T65" fmla="*/ 47 h 91"/>
                <a:gd name="T66" fmla="*/ 18 w 97"/>
                <a:gd name="T67" fmla="*/ 47 h 91"/>
                <a:gd name="T68" fmla="*/ 18 w 97"/>
                <a:gd name="T69" fmla="*/ 47 h 91"/>
                <a:gd name="T70" fmla="*/ 16 w 97"/>
                <a:gd name="T71" fmla="*/ 27 h 91"/>
                <a:gd name="T72" fmla="*/ 16 w 97"/>
                <a:gd name="T73" fmla="*/ 23 h 91"/>
                <a:gd name="T74" fmla="*/ 0 w 97"/>
                <a:gd name="T75"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 h="91">
                  <a:moveTo>
                    <a:pt x="18" y="0"/>
                  </a:moveTo>
                  <a:cubicBezTo>
                    <a:pt x="12" y="0"/>
                    <a:pt x="8" y="4"/>
                    <a:pt x="8" y="10"/>
                  </a:cubicBezTo>
                  <a:cubicBezTo>
                    <a:pt x="8" y="16"/>
                    <a:pt x="12" y="20"/>
                    <a:pt x="18" y="20"/>
                  </a:cubicBezTo>
                  <a:cubicBezTo>
                    <a:pt x="24" y="20"/>
                    <a:pt x="28" y="16"/>
                    <a:pt x="28" y="10"/>
                  </a:cubicBezTo>
                  <a:cubicBezTo>
                    <a:pt x="28" y="4"/>
                    <a:pt x="24" y="0"/>
                    <a:pt x="18" y="0"/>
                  </a:cubicBezTo>
                  <a:close/>
                  <a:moveTo>
                    <a:pt x="41" y="45"/>
                  </a:moveTo>
                  <a:cubicBezTo>
                    <a:pt x="50" y="42"/>
                    <a:pt x="50" y="42"/>
                    <a:pt x="50" y="42"/>
                  </a:cubicBezTo>
                  <a:cubicBezTo>
                    <a:pt x="51" y="41"/>
                    <a:pt x="51" y="41"/>
                    <a:pt x="51" y="41"/>
                  </a:cubicBezTo>
                  <a:cubicBezTo>
                    <a:pt x="52" y="42"/>
                    <a:pt x="52" y="42"/>
                    <a:pt x="52" y="42"/>
                  </a:cubicBezTo>
                  <a:cubicBezTo>
                    <a:pt x="59" y="46"/>
                    <a:pt x="59" y="46"/>
                    <a:pt x="59" y="46"/>
                  </a:cubicBezTo>
                  <a:cubicBezTo>
                    <a:pt x="65" y="29"/>
                    <a:pt x="65" y="29"/>
                    <a:pt x="65" y="29"/>
                  </a:cubicBezTo>
                  <a:cubicBezTo>
                    <a:pt x="66" y="27"/>
                    <a:pt x="66" y="27"/>
                    <a:pt x="66" y="27"/>
                  </a:cubicBezTo>
                  <a:cubicBezTo>
                    <a:pt x="67" y="29"/>
                    <a:pt x="67" y="29"/>
                    <a:pt x="67" y="29"/>
                  </a:cubicBezTo>
                  <a:cubicBezTo>
                    <a:pt x="73" y="34"/>
                    <a:pt x="73" y="34"/>
                    <a:pt x="73" y="34"/>
                  </a:cubicBezTo>
                  <a:cubicBezTo>
                    <a:pt x="81" y="21"/>
                    <a:pt x="81" y="21"/>
                    <a:pt x="81" y="21"/>
                  </a:cubicBezTo>
                  <a:cubicBezTo>
                    <a:pt x="83" y="23"/>
                    <a:pt x="83" y="23"/>
                    <a:pt x="83" y="23"/>
                  </a:cubicBezTo>
                  <a:cubicBezTo>
                    <a:pt x="75" y="38"/>
                    <a:pt x="75" y="38"/>
                    <a:pt x="75" y="38"/>
                  </a:cubicBezTo>
                  <a:cubicBezTo>
                    <a:pt x="73" y="40"/>
                    <a:pt x="73" y="40"/>
                    <a:pt x="73" y="40"/>
                  </a:cubicBezTo>
                  <a:cubicBezTo>
                    <a:pt x="72" y="38"/>
                    <a:pt x="72" y="38"/>
                    <a:pt x="72" y="38"/>
                  </a:cubicBezTo>
                  <a:cubicBezTo>
                    <a:pt x="67" y="33"/>
                    <a:pt x="67" y="33"/>
                    <a:pt x="67" y="33"/>
                  </a:cubicBezTo>
                  <a:cubicBezTo>
                    <a:pt x="61" y="49"/>
                    <a:pt x="61" y="49"/>
                    <a:pt x="61" y="49"/>
                  </a:cubicBezTo>
                  <a:cubicBezTo>
                    <a:pt x="61" y="51"/>
                    <a:pt x="61" y="51"/>
                    <a:pt x="61" y="51"/>
                  </a:cubicBezTo>
                  <a:cubicBezTo>
                    <a:pt x="59" y="50"/>
                    <a:pt x="59" y="50"/>
                    <a:pt x="59" y="50"/>
                  </a:cubicBezTo>
                  <a:cubicBezTo>
                    <a:pt x="51" y="45"/>
                    <a:pt x="51" y="45"/>
                    <a:pt x="51" y="45"/>
                  </a:cubicBezTo>
                  <a:cubicBezTo>
                    <a:pt x="42" y="48"/>
                    <a:pt x="42" y="48"/>
                    <a:pt x="42" y="48"/>
                  </a:cubicBezTo>
                  <a:cubicBezTo>
                    <a:pt x="41" y="45"/>
                    <a:pt x="41" y="45"/>
                    <a:pt x="41" y="45"/>
                  </a:cubicBezTo>
                  <a:close/>
                  <a:moveTo>
                    <a:pt x="43" y="86"/>
                  </a:moveTo>
                  <a:cubicBezTo>
                    <a:pt x="74" y="86"/>
                    <a:pt x="74" y="86"/>
                    <a:pt x="74" y="86"/>
                  </a:cubicBezTo>
                  <a:cubicBezTo>
                    <a:pt x="74" y="91"/>
                    <a:pt x="74" y="91"/>
                    <a:pt x="74" y="91"/>
                  </a:cubicBezTo>
                  <a:cubicBezTo>
                    <a:pt x="43" y="91"/>
                    <a:pt x="43" y="91"/>
                    <a:pt x="43" y="91"/>
                  </a:cubicBezTo>
                  <a:cubicBezTo>
                    <a:pt x="43" y="86"/>
                    <a:pt x="43" y="86"/>
                    <a:pt x="43" y="86"/>
                  </a:cubicBezTo>
                  <a:close/>
                  <a:moveTo>
                    <a:pt x="63" y="68"/>
                  </a:moveTo>
                  <a:cubicBezTo>
                    <a:pt x="93" y="68"/>
                    <a:pt x="93" y="68"/>
                    <a:pt x="93" y="68"/>
                  </a:cubicBezTo>
                  <a:cubicBezTo>
                    <a:pt x="97" y="68"/>
                    <a:pt x="97" y="68"/>
                    <a:pt x="97" y="68"/>
                  </a:cubicBezTo>
                  <a:cubicBezTo>
                    <a:pt x="97" y="64"/>
                    <a:pt x="97" y="64"/>
                    <a:pt x="97" y="64"/>
                  </a:cubicBezTo>
                  <a:cubicBezTo>
                    <a:pt x="97" y="6"/>
                    <a:pt x="97" y="6"/>
                    <a:pt x="97" y="6"/>
                  </a:cubicBezTo>
                  <a:cubicBezTo>
                    <a:pt x="97" y="3"/>
                    <a:pt x="97" y="3"/>
                    <a:pt x="97" y="3"/>
                  </a:cubicBezTo>
                  <a:cubicBezTo>
                    <a:pt x="93" y="3"/>
                    <a:pt x="93" y="3"/>
                    <a:pt x="93" y="3"/>
                  </a:cubicBezTo>
                  <a:cubicBezTo>
                    <a:pt x="34" y="3"/>
                    <a:pt x="34" y="3"/>
                    <a:pt x="34" y="3"/>
                  </a:cubicBezTo>
                  <a:cubicBezTo>
                    <a:pt x="34" y="9"/>
                    <a:pt x="34" y="9"/>
                    <a:pt x="34" y="9"/>
                  </a:cubicBezTo>
                  <a:cubicBezTo>
                    <a:pt x="90" y="9"/>
                    <a:pt x="90" y="9"/>
                    <a:pt x="90" y="9"/>
                  </a:cubicBezTo>
                  <a:cubicBezTo>
                    <a:pt x="90" y="61"/>
                    <a:pt x="90" y="61"/>
                    <a:pt x="90" y="61"/>
                  </a:cubicBezTo>
                  <a:cubicBezTo>
                    <a:pt x="36" y="61"/>
                    <a:pt x="36" y="61"/>
                    <a:pt x="36" y="61"/>
                  </a:cubicBezTo>
                  <a:cubicBezTo>
                    <a:pt x="36" y="68"/>
                    <a:pt x="36" y="68"/>
                    <a:pt x="36" y="68"/>
                  </a:cubicBezTo>
                  <a:cubicBezTo>
                    <a:pt x="54" y="68"/>
                    <a:pt x="54" y="68"/>
                    <a:pt x="54" y="68"/>
                  </a:cubicBezTo>
                  <a:cubicBezTo>
                    <a:pt x="54" y="84"/>
                    <a:pt x="54" y="84"/>
                    <a:pt x="54" y="84"/>
                  </a:cubicBezTo>
                  <a:cubicBezTo>
                    <a:pt x="63" y="84"/>
                    <a:pt x="63" y="84"/>
                    <a:pt x="63" y="84"/>
                  </a:cubicBezTo>
                  <a:cubicBezTo>
                    <a:pt x="63" y="68"/>
                    <a:pt x="63" y="68"/>
                    <a:pt x="63" y="68"/>
                  </a:cubicBezTo>
                  <a:close/>
                  <a:moveTo>
                    <a:pt x="0" y="50"/>
                  </a:moveTo>
                  <a:cubicBezTo>
                    <a:pt x="7" y="55"/>
                    <a:pt x="7" y="55"/>
                    <a:pt x="7" y="55"/>
                  </a:cubicBezTo>
                  <a:cubicBezTo>
                    <a:pt x="5" y="91"/>
                    <a:pt x="5" y="91"/>
                    <a:pt x="5" y="91"/>
                  </a:cubicBezTo>
                  <a:cubicBezTo>
                    <a:pt x="14" y="91"/>
                    <a:pt x="14" y="91"/>
                    <a:pt x="14" y="91"/>
                  </a:cubicBezTo>
                  <a:cubicBezTo>
                    <a:pt x="16" y="60"/>
                    <a:pt x="16" y="60"/>
                    <a:pt x="16" y="60"/>
                  </a:cubicBezTo>
                  <a:cubicBezTo>
                    <a:pt x="20" y="60"/>
                    <a:pt x="20" y="60"/>
                    <a:pt x="20" y="60"/>
                  </a:cubicBezTo>
                  <a:cubicBezTo>
                    <a:pt x="22" y="91"/>
                    <a:pt x="22" y="91"/>
                    <a:pt x="22" y="91"/>
                  </a:cubicBezTo>
                  <a:cubicBezTo>
                    <a:pt x="31" y="91"/>
                    <a:pt x="31" y="91"/>
                    <a:pt x="31" y="91"/>
                  </a:cubicBezTo>
                  <a:cubicBezTo>
                    <a:pt x="29" y="55"/>
                    <a:pt x="29" y="55"/>
                    <a:pt x="29" y="55"/>
                  </a:cubicBezTo>
                  <a:cubicBezTo>
                    <a:pt x="28" y="33"/>
                    <a:pt x="28" y="33"/>
                    <a:pt x="28" y="33"/>
                  </a:cubicBezTo>
                  <a:cubicBezTo>
                    <a:pt x="50" y="32"/>
                    <a:pt x="50" y="32"/>
                    <a:pt x="50" y="32"/>
                  </a:cubicBezTo>
                  <a:cubicBezTo>
                    <a:pt x="55" y="24"/>
                    <a:pt x="55" y="24"/>
                    <a:pt x="55" y="24"/>
                  </a:cubicBezTo>
                  <a:cubicBezTo>
                    <a:pt x="30" y="23"/>
                    <a:pt x="30" y="23"/>
                    <a:pt x="30" y="23"/>
                  </a:cubicBezTo>
                  <a:cubicBezTo>
                    <a:pt x="20" y="23"/>
                    <a:pt x="20" y="23"/>
                    <a:pt x="20" y="23"/>
                  </a:cubicBezTo>
                  <a:cubicBezTo>
                    <a:pt x="20" y="24"/>
                    <a:pt x="20" y="24"/>
                    <a:pt x="20" y="24"/>
                  </a:cubicBezTo>
                  <a:cubicBezTo>
                    <a:pt x="19" y="27"/>
                    <a:pt x="19" y="27"/>
                    <a:pt x="19" y="27"/>
                  </a:cubicBezTo>
                  <a:cubicBezTo>
                    <a:pt x="22" y="43"/>
                    <a:pt x="22" y="43"/>
                    <a:pt x="22" y="43"/>
                  </a:cubicBezTo>
                  <a:cubicBezTo>
                    <a:pt x="18" y="47"/>
                    <a:pt x="18" y="47"/>
                    <a:pt x="18" y="47"/>
                  </a:cubicBezTo>
                  <a:cubicBezTo>
                    <a:pt x="18" y="47"/>
                    <a:pt x="18" y="47"/>
                    <a:pt x="18" y="47"/>
                  </a:cubicBezTo>
                  <a:cubicBezTo>
                    <a:pt x="18" y="47"/>
                    <a:pt x="18" y="47"/>
                    <a:pt x="18" y="47"/>
                  </a:cubicBezTo>
                  <a:cubicBezTo>
                    <a:pt x="18" y="47"/>
                    <a:pt x="18" y="47"/>
                    <a:pt x="18" y="47"/>
                  </a:cubicBezTo>
                  <a:cubicBezTo>
                    <a:pt x="18" y="47"/>
                    <a:pt x="18" y="47"/>
                    <a:pt x="18" y="47"/>
                  </a:cubicBezTo>
                  <a:cubicBezTo>
                    <a:pt x="14" y="43"/>
                    <a:pt x="14" y="43"/>
                    <a:pt x="14" y="43"/>
                  </a:cubicBezTo>
                  <a:cubicBezTo>
                    <a:pt x="16" y="27"/>
                    <a:pt x="16" y="27"/>
                    <a:pt x="16" y="27"/>
                  </a:cubicBezTo>
                  <a:cubicBezTo>
                    <a:pt x="15" y="24"/>
                    <a:pt x="15" y="24"/>
                    <a:pt x="15" y="24"/>
                  </a:cubicBezTo>
                  <a:cubicBezTo>
                    <a:pt x="16" y="23"/>
                    <a:pt x="16" y="23"/>
                    <a:pt x="16" y="23"/>
                  </a:cubicBezTo>
                  <a:cubicBezTo>
                    <a:pt x="5" y="23"/>
                    <a:pt x="5" y="23"/>
                    <a:pt x="5" y="23"/>
                  </a:cubicBezTo>
                  <a:lnTo>
                    <a:pt x="0" y="5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4" name="组合 3"/>
          <p:cNvGrpSpPr/>
          <p:nvPr/>
        </p:nvGrpSpPr>
        <p:grpSpPr>
          <a:xfrm>
            <a:off x="1734969" y="2787385"/>
            <a:ext cx="1224000" cy="1223998"/>
            <a:chOff x="1734969" y="2787385"/>
            <a:chExt cx="1224000" cy="1223998"/>
          </a:xfrm>
        </p:grpSpPr>
        <p:sp>
          <p:nvSpPr>
            <p:cNvPr id="27" name="椭圆 26"/>
            <p:cNvSpPr/>
            <p:nvPr/>
          </p:nvSpPr>
          <p:spPr>
            <a:xfrm>
              <a:off x="1734969" y="2787385"/>
              <a:ext cx="1224000" cy="1223998"/>
            </a:xfrm>
            <a:prstGeom prst="ellipse">
              <a:avLst/>
            </a:prstGeom>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Freeform 9"/>
            <p:cNvSpPr>
              <a:spLocks noEditPoints="1"/>
            </p:cNvSpPr>
            <p:nvPr/>
          </p:nvSpPr>
          <p:spPr bwMode="auto">
            <a:xfrm>
              <a:off x="1945451" y="3091502"/>
              <a:ext cx="803035" cy="615763"/>
            </a:xfrm>
            <a:custGeom>
              <a:avLst/>
              <a:gdLst>
                <a:gd name="T0" fmla="*/ 16 w 104"/>
                <a:gd name="T1" fmla="*/ 2 h 79"/>
                <a:gd name="T2" fmla="*/ 27 w 104"/>
                <a:gd name="T3" fmla="*/ 4 h 79"/>
                <a:gd name="T4" fmla="*/ 19 w 104"/>
                <a:gd name="T5" fmla="*/ 48 h 79"/>
                <a:gd name="T6" fmla="*/ 4 w 104"/>
                <a:gd name="T7" fmla="*/ 45 h 79"/>
                <a:gd name="T8" fmla="*/ 16 w 104"/>
                <a:gd name="T9" fmla="*/ 2 h 79"/>
                <a:gd name="T10" fmla="*/ 18 w 104"/>
                <a:gd name="T11" fmla="*/ 65 h 79"/>
                <a:gd name="T12" fmla="*/ 16 w 104"/>
                <a:gd name="T13" fmla="*/ 72 h 79"/>
                <a:gd name="T14" fmla="*/ 101 w 104"/>
                <a:gd name="T15" fmla="*/ 72 h 79"/>
                <a:gd name="T16" fmla="*/ 104 w 104"/>
                <a:gd name="T17" fmla="*/ 72 h 79"/>
                <a:gd name="T18" fmla="*/ 104 w 104"/>
                <a:gd name="T19" fmla="*/ 68 h 79"/>
                <a:gd name="T20" fmla="*/ 104 w 104"/>
                <a:gd name="T21" fmla="*/ 26 h 79"/>
                <a:gd name="T22" fmla="*/ 104 w 104"/>
                <a:gd name="T23" fmla="*/ 24 h 79"/>
                <a:gd name="T24" fmla="*/ 103 w 104"/>
                <a:gd name="T25" fmla="*/ 23 h 79"/>
                <a:gd name="T26" fmla="*/ 90 w 104"/>
                <a:gd name="T27" fmla="*/ 10 h 79"/>
                <a:gd name="T28" fmla="*/ 89 w 104"/>
                <a:gd name="T29" fmla="*/ 9 h 79"/>
                <a:gd name="T30" fmla="*/ 87 w 104"/>
                <a:gd name="T31" fmla="*/ 9 h 79"/>
                <a:gd name="T32" fmla="*/ 31 w 104"/>
                <a:gd name="T33" fmla="*/ 9 h 79"/>
                <a:gd name="T34" fmla="*/ 31 w 104"/>
                <a:gd name="T35" fmla="*/ 17 h 79"/>
                <a:gd name="T36" fmla="*/ 84 w 104"/>
                <a:gd name="T37" fmla="*/ 17 h 79"/>
                <a:gd name="T38" fmla="*/ 83 w 104"/>
                <a:gd name="T39" fmla="*/ 28 h 79"/>
                <a:gd name="T40" fmla="*/ 83 w 104"/>
                <a:gd name="T41" fmla="*/ 30 h 79"/>
                <a:gd name="T42" fmla="*/ 85 w 104"/>
                <a:gd name="T43" fmla="*/ 30 h 79"/>
                <a:gd name="T44" fmla="*/ 97 w 104"/>
                <a:gd name="T45" fmla="*/ 29 h 79"/>
                <a:gd name="T46" fmla="*/ 97 w 104"/>
                <a:gd name="T47" fmla="*/ 65 h 79"/>
                <a:gd name="T48" fmla="*/ 18 w 104"/>
                <a:gd name="T49" fmla="*/ 65 h 79"/>
                <a:gd name="T50" fmla="*/ 95 w 104"/>
                <a:gd name="T51" fmla="*/ 26 h 79"/>
                <a:gd name="T52" fmla="*/ 86 w 104"/>
                <a:gd name="T53" fmla="*/ 26 h 79"/>
                <a:gd name="T54" fmla="*/ 87 w 104"/>
                <a:gd name="T55" fmla="*/ 18 h 79"/>
                <a:gd name="T56" fmla="*/ 95 w 104"/>
                <a:gd name="T57" fmla="*/ 26 h 79"/>
                <a:gd name="T58" fmla="*/ 32 w 104"/>
                <a:gd name="T59" fmla="*/ 43 h 79"/>
                <a:gd name="T60" fmla="*/ 74 w 104"/>
                <a:gd name="T61" fmla="*/ 43 h 79"/>
                <a:gd name="T62" fmla="*/ 74 w 104"/>
                <a:gd name="T63" fmla="*/ 45 h 79"/>
                <a:gd name="T64" fmla="*/ 32 w 104"/>
                <a:gd name="T65" fmla="*/ 45 h 79"/>
                <a:gd name="T66" fmla="*/ 32 w 104"/>
                <a:gd name="T67" fmla="*/ 43 h 79"/>
                <a:gd name="T68" fmla="*/ 32 w 104"/>
                <a:gd name="T69" fmla="*/ 32 h 79"/>
                <a:gd name="T70" fmla="*/ 71 w 104"/>
                <a:gd name="T71" fmla="*/ 32 h 79"/>
                <a:gd name="T72" fmla="*/ 71 w 104"/>
                <a:gd name="T73" fmla="*/ 35 h 79"/>
                <a:gd name="T74" fmla="*/ 32 w 104"/>
                <a:gd name="T75" fmla="*/ 35 h 79"/>
                <a:gd name="T76" fmla="*/ 32 w 104"/>
                <a:gd name="T77" fmla="*/ 32 h 79"/>
                <a:gd name="T78" fmla="*/ 32 w 104"/>
                <a:gd name="T79" fmla="*/ 22 h 79"/>
                <a:gd name="T80" fmla="*/ 71 w 104"/>
                <a:gd name="T81" fmla="*/ 22 h 79"/>
                <a:gd name="T82" fmla="*/ 71 w 104"/>
                <a:gd name="T83" fmla="*/ 25 h 79"/>
                <a:gd name="T84" fmla="*/ 32 w 104"/>
                <a:gd name="T85" fmla="*/ 25 h 79"/>
                <a:gd name="T86" fmla="*/ 32 w 104"/>
                <a:gd name="T87" fmla="*/ 22 h 79"/>
                <a:gd name="T88" fmla="*/ 3 w 104"/>
                <a:gd name="T89" fmla="*/ 66 h 79"/>
                <a:gd name="T90" fmla="*/ 9 w 104"/>
                <a:gd name="T91" fmla="*/ 68 h 79"/>
                <a:gd name="T92" fmla="*/ 9 w 104"/>
                <a:gd name="T93" fmla="*/ 74 h 79"/>
                <a:gd name="T94" fmla="*/ 5 w 104"/>
                <a:gd name="T95" fmla="*/ 79 h 79"/>
                <a:gd name="T96" fmla="*/ 2 w 104"/>
                <a:gd name="T97" fmla="*/ 78 h 79"/>
                <a:gd name="T98" fmla="*/ 0 w 104"/>
                <a:gd name="T99" fmla="*/ 72 h 79"/>
                <a:gd name="T100" fmla="*/ 3 w 104"/>
                <a:gd name="T101" fmla="*/ 66 h 79"/>
                <a:gd name="T102" fmla="*/ 4 w 104"/>
                <a:gd name="T103" fmla="*/ 48 h 79"/>
                <a:gd name="T104" fmla="*/ 2 w 104"/>
                <a:gd name="T105" fmla="*/ 65 h 79"/>
                <a:gd name="T106" fmla="*/ 12 w 104"/>
                <a:gd name="T107" fmla="*/ 67 h 79"/>
                <a:gd name="T108" fmla="*/ 17 w 104"/>
                <a:gd name="T109" fmla="*/ 51 h 79"/>
                <a:gd name="T110" fmla="*/ 4 w 104"/>
                <a:gd name="T111" fmla="*/ 4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 h="79">
                  <a:moveTo>
                    <a:pt x="16" y="2"/>
                  </a:moveTo>
                  <a:cubicBezTo>
                    <a:pt x="21" y="0"/>
                    <a:pt x="24" y="1"/>
                    <a:pt x="27" y="4"/>
                  </a:cubicBezTo>
                  <a:cubicBezTo>
                    <a:pt x="26" y="20"/>
                    <a:pt x="23" y="35"/>
                    <a:pt x="19" y="48"/>
                  </a:cubicBezTo>
                  <a:cubicBezTo>
                    <a:pt x="14" y="47"/>
                    <a:pt x="9" y="46"/>
                    <a:pt x="4" y="45"/>
                  </a:cubicBezTo>
                  <a:cubicBezTo>
                    <a:pt x="6" y="29"/>
                    <a:pt x="10" y="15"/>
                    <a:pt x="16" y="2"/>
                  </a:cubicBezTo>
                  <a:close/>
                  <a:moveTo>
                    <a:pt x="18" y="65"/>
                  </a:moveTo>
                  <a:cubicBezTo>
                    <a:pt x="16" y="72"/>
                    <a:pt x="16" y="72"/>
                    <a:pt x="16" y="72"/>
                  </a:cubicBezTo>
                  <a:cubicBezTo>
                    <a:pt x="69" y="72"/>
                    <a:pt x="74" y="72"/>
                    <a:pt x="101" y="72"/>
                  </a:cubicBezTo>
                  <a:cubicBezTo>
                    <a:pt x="104" y="72"/>
                    <a:pt x="104" y="72"/>
                    <a:pt x="104" y="72"/>
                  </a:cubicBezTo>
                  <a:cubicBezTo>
                    <a:pt x="104" y="68"/>
                    <a:pt x="104" y="68"/>
                    <a:pt x="104" y="68"/>
                  </a:cubicBezTo>
                  <a:cubicBezTo>
                    <a:pt x="104" y="26"/>
                    <a:pt x="104" y="26"/>
                    <a:pt x="104" y="26"/>
                  </a:cubicBezTo>
                  <a:cubicBezTo>
                    <a:pt x="104" y="24"/>
                    <a:pt x="104" y="24"/>
                    <a:pt x="104" y="24"/>
                  </a:cubicBezTo>
                  <a:cubicBezTo>
                    <a:pt x="103" y="23"/>
                    <a:pt x="103" y="23"/>
                    <a:pt x="103" y="23"/>
                  </a:cubicBezTo>
                  <a:cubicBezTo>
                    <a:pt x="90" y="10"/>
                    <a:pt x="90" y="10"/>
                    <a:pt x="90" y="10"/>
                  </a:cubicBezTo>
                  <a:cubicBezTo>
                    <a:pt x="89" y="9"/>
                    <a:pt x="89" y="9"/>
                    <a:pt x="89" y="9"/>
                  </a:cubicBezTo>
                  <a:cubicBezTo>
                    <a:pt x="87" y="9"/>
                    <a:pt x="87" y="9"/>
                    <a:pt x="87" y="9"/>
                  </a:cubicBezTo>
                  <a:cubicBezTo>
                    <a:pt x="31" y="9"/>
                    <a:pt x="31" y="9"/>
                    <a:pt x="31" y="9"/>
                  </a:cubicBezTo>
                  <a:cubicBezTo>
                    <a:pt x="31" y="12"/>
                    <a:pt x="31" y="14"/>
                    <a:pt x="31" y="17"/>
                  </a:cubicBezTo>
                  <a:cubicBezTo>
                    <a:pt x="84" y="17"/>
                    <a:pt x="84" y="17"/>
                    <a:pt x="84" y="17"/>
                  </a:cubicBezTo>
                  <a:cubicBezTo>
                    <a:pt x="83" y="28"/>
                    <a:pt x="83" y="28"/>
                    <a:pt x="83" y="28"/>
                  </a:cubicBezTo>
                  <a:cubicBezTo>
                    <a:pt x="83" y="30"/>
                    <a:pt x="83" y="30"/>
                    <a:pt x="83" y="30"/>
                  </a:cubicBezTo>
                  <a:cubicBezTo>
                    <a:pt x="85" y="30"/>
                    <a:pt x="85" y="30"/>
                    <a:pt x="85" y="30"/>
                  </a:cubicBezTo>
                  <a:cubicBezTo>
                    <a:pt x="97" y="29"/>
                    <a:pt x="97" y="29"/>
                    <a:pt x="97" y="29"/>
                  </a:cubicBezTo>
                  <a:cubicBezTo>
                    <a:pt x="97" y="65"/>
                    <a:pt x="97" y="65"/>
                    <a:pt x="97" y="65"/>
                  </a:cubicBezTo>
                  <a:cubicBezTo>
                    <a:pt x="79" y="65"/>
                    <a:pt x="57" y="65"/>
                    <a:pt x="18" y="65"/>
                  </a:cubicBezTo>
                  <a:close/>
                  <a:moveTo>
                    <a:pt x="95" y="26"/>
                  </a:moveTo>
                  <a:cubicBezTo>
                    <a:pt x="86" y="26"/>
                    <a:pt x="86" y="26"/>
                    <a:pt x="86" y="26"/>
                  </a:cubicBezTo>
                  <a:cubicBezTo>
                    <a:pt x="87" y="18"/>
                    <a:pt x="87" y="18"/>
                    <a:pt x="87" y="18"/>
                  </a:cubicBezTo>
                  <a:cubicBezTo>
                    <a:pt x="95" y="26"/>
                    <a:pt x="95" y="26"/>
                    <a:pt x="95" y="26"/>
                  </a:cubicBezTo>
                  <a:close/>
                  <a:moveTo>
                    <a:pt x="32" y="43"/>
                  </a:moveTo>
                  <a:cubicBezTo>
                    <a:pt x="74" y="43"/>
                    <a:pt x="74" y="43"/>
                    <a:pt x="74" y="43"/>
                  </a:cubicBezTo>
                  <a:cubicBezTo>
                    <a:pt x="74" y="45"/>
                    <a:pt x="74" y="45"/>
                    <a:pt x="74" y="45"/>
                  </a:cubicBezTo>
                  <a:cubicBezTo>
                    <a:pt x="32" y="45"/>
                    <a:pt x="32" y="45"/>
                    <a:pt x="32" y="45"/>
                  </a:cubicBezTo>
                  <a:cubicBezTo>
                    <a:pt x="32" y="43"/>
                    <a:pt x="32" y="43"/>
                    <a:pt x="32" y="43"/>
                  </a:cubicBezTo>
                  <a:close/>
                  <a:moveTo>
                    <a:pt x="32" y="32"/>
                  </a:moveTo>
                  <a:cubicBezTo>
                    <a:pt x="71" y="32"/>
                    <a:pt x="71" y="32"/>
                    <a:pt x="71" y="32"/>
                  </a:cubicBezTo>
                  <a:cubicBezTo>
                    <a:pt x="71" y="35"/>
                    <a:pt x="71" y="35"/>
                    <a:pt x="71" y="35"/>
                  </a:cubicBezTo>
                  <a:cubicBezTo>
                    <a:pt x="32" y="35"/>
                    <a:pt x="32" y="35"/>
                    <a:pt x="32" y="35"/>
                  </a:cubicBezTo>
                  <a:cubicBezTo>
                    <a:pt x="32" y="32"/>
                    <a:pt x="32" y="32"/>
                    <a:pt x="32" y="32"/>
                  </a:cubicBezTo>
                  <a:close/>
                  <a:moveTo>
                    <a:pt x="32" y="22"/>
                  </a:moveTo>
                  <a:cubicBezTo>
                    <a:pt x="71" y="22"/>
                    <a:pt x="71" y="22"/>
                    <a:pt x="71" y="22"/>
                  </a:cubicBezTo>
                  <a:cubicBezTo>
                    <a:pt x="71" y="25"/>
                    <a:pt x="71" y="25"/>
                    <a:pt x="71" y="25"/>
                  </a:cubicBezTo>
                  <a:cubicBezTo>
                    <a:pt x="32" y="25"/>
                    <a:pt x="32" y="25"/>
                    <a:pt x="32" y="25"/>
                  </a:cubicBezTo>
                  <a:cubicBezTo>
                    <a:pt x="32" y="22"/>
                    <a:pt x="32" y="22"/>
                    <a:pt x="32" y="22"/>
                  </a:cubicBezTo>
                  <a:close/>
                  <a:moveTo>
                    <a:pt x="3" y="66"/>
                  </a:moveTo>
                  <a:cubicBezTo>
                    <a:pt x="9" y="68"/>
                    <a:pt x="9" y="68"/>
                    <a:pt x="9" y="68"/>
                  </a:cubicBezTo>
                  <a:cubicBezTo>
                    <a:pt x="9" y="74"/>
                    <a:pt x="9" y="74"/>
                    <a:pt x="9" y="74"/>
                  </a:cubicBezTo>
                  <a:cubicBezTo>
                    <a:pt x="5" y="79"/>
                    <a:pt x="5" y="79"/>
                    <a:pt x="5" y="79"/>
                  </a:cubicBezTo>
                  <a:cubicBezTo>
                    <a:pt x="4" y="79"/>
                    <a:pt x="3" y="79"/>
                    <a:pt x="2" y="78"/>
                  </a:cubicBezTo>
                  <a:cubicBezTo>
                    <a:pt x="0" y="72"/>
                    <a:pt x="0" y="72"/>
                    <a:pt x="0" y="72"/>
                  </a:cubicBezTo>
                  <a:cubicBezTo>
                    <a:pt x="3" y="66"/>
                    <a:pt x="3" y="66"/>
                    <a:pt x="3" y="66"/>
                  </a:cubicBezTo>
                  <a:close/>
                  <a:moveTo>
                    <a:pt x="4" y="48"/>
                  </a:moveTo>
                  <a:cubicBezTo>
                    <a:pt x="3" y="53"/>
                    <a:pt x="3" y="59"/>
                    <a:pt x="2" y="65"/>
                  </a:cubicBezTo>
                  <a:cubicBezTo>
                    <a:pt x="5" y="65"/>
                    <a:pt x="9" y="66"/>
                    <a:pt x="12" y="67"/>
                  </a:cubicBezTo>
                  <a:cubicBezTo>
                    <a:pt x="14" y="61"/>
                    <a:pt x="15" y="56"/>
                    <a:pt x="17" y="51"/>
                  </a:cubicBezTo>
                  <a:cubicBezTo>
                    <a:pt x="13" y="50"/>
                    <a:pt x="9" y="49"/>
                    <a:pt x="4" y="4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5991141" y="2699658"/>
            <a:ext cx="2573309" cy="368300"/>
          </a:xfrm>
          <a:prstGeom prst="rect">
            <a:avLst/>
          </a:prstGeom>
          <a:noFill/>
        </p:spPr>
        <p:txBody>
          <a:bodyPr wrap="square" rtlCol="0">
            <a:spAutoFit/>
          </a:bodyPr>
          <a:lstStyle/>
          <a:p>
            <a:r>
              <a:rPr lang="zh-CN" b="1" dirty="0">
                <a:solidFill>
                  <a:schemeClr val="accent1"/>
                </a:solidFill>
                <a:latin typeface="微软雅黑" panose="020B0503020204020204" charset="-122"/>
                <a:ea typeface="微软雅黑" panose="020B0503020204020204" charset="-122"/>
              </a:rPr>
              <a:t>武汉大学</a:t>
            </a:r>
            <a:endParaRPr lang="zh-CN" b="1" dirty="0">
              <a:solidFill>
                <a:schemeClr val="accent1"/>
              </a:solidFill>
              <a:latin typeface="微软雅黑" panose="020B0503020204020204" charset="-122"/>
              <a:ea typeface="微软雅黑" panose="020B0503020204020204" charset="-122"/>
            </a:endParaRPr>
          </a:p>
        </p:txBody>
      </p:sp>
      <p:sp>
        <p:nvSpPr>
          <p:cNvPr id="14" name="文本框 13"/>
          <p:cNvSpPr txBox="1"/>
          <p:nvPr/>
        </p:nvSpPr>
        <p:spPr>
          <a:xfrm>
            <a:off x="5991141" y="3020314"/>
            <a:ext cx="2573309" cy="368300"/>
          </a:xfrm>
          <a:prstGeom prst="rect">
            <a:avLst/>
          </a:prstGeom>
          <a:noFill/>
        </p:spPr>
        <p:txBody>
          <a:bodyPr wrap="square" rtlCol="0">
            <a:spAutoFit/>
          </a:bodyPr>
          <a:lstStyle>
            <a:defPPr>
              <a:defRPr lang="zh-CN"/>
            </a:defPPr>
            <a:lvl1pPr>
              <a:defRPr b="1">
                <a:solidFill>
                  <a:schemeClr val="accent1"/>
                </a:solidFill>
                <a:latin typeface="微软雅黑" panose="020B0503020204020204" charset="-122"/>
                <a:ea typeface="微软雅黑" panose="020B0503020204020204" charset="-122"/>
              </a:defRPr>
            </a:lvl1pPr>
          </a:lstStyle>
          <a:p>
            <a:r>
              <a:rPr lang="zh-CN" altLang="en-US" dirty="0"/>
              <a:t>数字人文研究中心</a:t>
            </a:r>
            <a:endParaRPr lang="zh-CN" altLang="en-US" dirty="0"/>
          </a:p>
        </p:txBody>
      </p:sp>
      <p:sp>
        <p:nvSpPr>
          <p:cNvPr id="15" name="文本框 14"/>
          <p:cNvSpPr txBox="1"/>
          <p:nvPr/>
        </p:nvSpPr>
        <p:spPr>
          <a:xfrm>
            <a:off x="5991141" y="3340970"/>
            <a:ext cx="2573309" cy="368300"/>
          </a:xfrm>
          <a:prstGeom prst="rect">
            <a:avLst/>
          </a:prstGeom>
          <a:noFill/>
        </p:spPr>
        <p:txBody>
          <a:bodyPr wrap="square" rtlCol="0">
            <a:spAutoFit/>
          </a:bodyPr>
          <a:lstStyle>
            <a:defPPr>
              <a:defRPr lang="zh-CN"/>
            </a:defPPr>
            <a:lvl1pPr>
              <a:defRPr b="1">
                <a:solidFill>
                  <a:schemeClr val="accent1"/>
                </a:solidFill>
                <a:latin typeface="微软雅黑" panose="020B0503020204020204" charset="-122"/>
                <a:ea typeface="微软雅黑" panose="020B0503020204020204" charset="-122"/>
              </a:defRPr>
            </a:lvl1pPr>
          </a:lstStyle>
          <a:p>
            <a:r>
              <a:rPr lang="zh-CN" altLang="en-US" dirty="0"/>
              <a:t>王晓光教授团队</a:t>
            </a:r>
            <a:endParaRPr lang="zh-CN" altLang="en-US" dirty="0"/>
          </a:p>
        </p:txBody>
      </p:sp>
      <p:sp>
        <p:nvSpPr>
          <p:cNvPr id="16" name="文本框 15"/>
          <p:cNvSpPr txBox="1"/>
          <p:nvPr/>
        </p:nvSpPr>
        <p:spPr>
          <a:xfrm>
            <a:off x="5991225" y="3727450"/>
            <a:ext cx="2573655" cy="414020"/>
          </a:xfrm>
          <a:prstGeom prst="rect">
            <a:avLst/>
          </a:prstGeom>
          <a:noFill/>
        </p:spPr>
        <p:txBody>
          <a:bodyPr wrap="square" rtlCol="0">
            <a:spAutoFit/>
          </a:bodyPr>
          <a:lstStyle/>
          <a:p>
            <a:r>
              <a:rPr lang="en-US" altLang="zh-CN" sz="1050" dirty="0" err="1">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rPr>
              <a:t>Center for Digital Humanities, Wuhan University, Team of Prof. Xiaoguang Wang </a:t>
            </a:r>
            <a:endParaRPr lang="zh-CN" altLang="en-US" sz="105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par>
                                <p:cTn id="11" presetID="53" presetClass="entr" presetSubtype="16" fill="hold" nodeType="withEffect">
                                  <p:stCondLst>
                                    <p:cond delay="40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par>
                                <p:cTn id="16" presetID="53" presetClass="entr" presetSubtype="16" fill="hold" nodeType="withEffect">
                                  <p:stCondLst>
                                    <p:cond delay="40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40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Effect transition="in" filter="fade">
                                      <p:cBhvr>
                                        <p:cTn id="25" dur="500"/>
                                        <p:tgtEl>
                                          <p:spTgt spid="13"/>
                                        </p:tgtEl>
                                      </p:cBhvr>
                                    </p:animEffect>
                                  </p:childTnLst>
                                </p:cTn>
                              </p:par>
                              <p:par>
                                <p:cTn id="26" presetID="53" presetClass="entr" presetSubtype="16" fill="hold" grpId="0" nodeType="withEffect">
                                  <p:stCondLst>
                                    <p:cond delay="40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40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40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平行四边形 4"/>
          <p:cNvSpPr/>
          <p:nvPr/>
        </p:nvSpPr>
        <p:spPr>
          <a:xfrm flipH="1">
            <a:off x="-26964" y="-6251"/>
            <a:ext cx="4635476" cy="6904592"/>
          </a:xfrm>
          <a:custGeom>
            <a:avLst/>
            <a:gdLst>
              <a:gd name="connsiteX0" fmla="*/ 0 w 4608514"/>
              <a:gd name="connsiteY0" fmla="*/ 6043981 h 6043981"/>
              <a:gd name="connsiteX1" fmla="*/ 2819212 w 4608514"/>
              <a:gd name="connsiteY1" fmla="*/ 0 h 6043981"/>
              <a:gd name="connsiteX2" fmla="*/ 4608514 w 4608514"/>
              <a:gd name="connsiteY2" fmla="*/ 0 h 6043981"/>
              <a:gd name="connsiteX3" fmla="*/ 1789302 w 4608514"/>
              <a:gd name="connsiteY3" fmla="*/ 6043981 h 6043981"/>
              <a:gd name="connsiteX4" fmla="*/ 0 w 4608514"/>
              <a:gd name="connsiteY4" fmla="*/ 6043981 h 6043981"/>
              <a:gd name="connsiteX0-1" fmla="*/ 0 w 4613184"/>
              <a:gd name="connsiteY0-2" fmla="*/ 6043981 h 6084322"/>
              <a:gd name="connsiteX1-3" fmla="*/ 2819212 w 4613184"/>
              <a:gd name="connsiteY1-4" fmla="*/ 0 h 6084322"/>
              <a:gd name="connsiteX2-5" fmla="*/ 4608514 w 4613184"/>
              <a:gd name="connsiteY2-6" fmla="*/ 0 h 6084322"/>
              <a:gd name="connsiteX3-7" fmla="*/ 4613184 w 4613184"/>
              <a:gd name="connsiteY3-8" fmla="*/ 6084322 h 6084322"/>
              <a:gd name="connsiteX4-9" fmla="*/ 0 w 4613184"/>
              <a:gd name="connsiteY4-10" fmla="*/ 6043981 h 6084322"/>
              <a:gd name="connsiteX0-11" fmla="*/ 0 w 4613184"/>
              <a:gd name="connsiteY0-12" fmla="*/ 6864251 h 6904592"/>
              <a:gd name="connsiteX1-13" fmla="*/ 3209177 w 4613184"/>
              <a:gd name="connsiteY1-14" fmla="*/ 0 h 6904592"/>
              <a:gd name="connsiteX2-15" fmla="*/ 4608514 w 4613184"/>
              <a:gd name="connsiteY2-16" fmla="*/ 820270 h 6904592"/>
              <a:gd name="connsiteX3-17" fmla="*/ 4613184 w 4613184"/>
              <a:gd name="connsiteY3-18" fmla="*/ 6904592 h 6904592"/>
              <a:gd name="connsiteX4-19" fmla="*/ 0 w 4613184"/>
              <a:gd name="connsiteY4-20" fmla="*/ 6864251 h 6904592"/>
              <a:gd name="connsiteX0-21" fmla="*/ 0 w 4635476"/>
              <a:gd name="connsiteY0-22" fmla="*/ 6864251 h 6904592"/>
              <a:gd name="connsiteX1-23" fmla="*/ 3209177 w 4635476"/>
              <a:gd name="connsiteY1-24" fmla="*/ 0 h 6904592"/>
              <a:gd name="connsiteX2-25" fmla="*/ 4635408 w 4635476"/>
              <a:gd name="connsiteY2-26" fmla="*/ 0 h 6904592"/>
              <a:gd name="connsiteX3-27" fmla="*/ 4613184 w 4635476"/>
              <a:gd name="connsiteY3-28" fmla="*/ 6904592 h 6904592"/>
              <a:gd name="connsiteX4-29" fmla="*/ 0 w 4635476"/>
              <a:gd name="connsiteY4-30" fmla="*/ 6864251 h 690459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35476" h="6904592">
                <a:moveTo>
                  <a:pt x="0" y="6864251"/>
                </a:moveTo>
                <a:lnTo>
                  <a:pt x="3209177" y="0"/>
                </a:lnTo>
                <a:lnTo>
                  <a:pt x="4635408" y="0"/>
                </a:lnTo>
                <a:cubicBezTo>
                  <a:pt x="4636965" y="2028107"/>
                  <a:pt x="4611627" y="4876485"/>
                  <a:pt x="4613184" y="6904592"/>
                </a:cubicBezTo>
                <a:lnTo>
                  <a:pt x="0" y="686425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827149" y="1625954"/>
            <a:ext cx="828000" cy="828000"/>
            <a:chOff x="1827149" y="1625954"/>
            <a:chExt cx="828000" cy="828000"/>
          </a:xfrm>
        </p:grpSpPr>
        <p:sp>
          <p:nvSpPr>
            <p:cNvPr id="9" name="椭圆 8"/>
            <p:cNvSpPr>
              <a:spLocks noChangeAspect="1"/>
            </p:cNvSpPr>
            <p:nvPr/>
          </p:nvSpPr>
          <p:spPr>
            <a:xfrm>
              <a:off x="1827149" y="1625954"/>
              <a:ext cx="828000" cy="82800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904142" y="1782985"/>
              <a:ext cx="674014" cy="523220"/>
            </a:xfrm>
            <a:prstGeom prst="rect">
              <a:avLst/>
            </a:prstGeom>
            <a:noFill/>
          </p:spPr>
          <p:txBody>
            <a:bodyPr wrap="square" rtlCol="0">
              <a:spAutoFit/>
            </a:bodyPr>
            <a:lstStyle/>
            <a:p>
              <a:pPr algn="ctr"/>
              <a:r>
                <a:rPr lang="en-US" altLang="zh-CN" sz="2800" b="1" dirty="0">
                  <a:solidFill>
                    <a:schemeClr val="tx1">
                      <a:lumMod val="85000"/>
                      <a:lumOff val="15000"/>
                    </a:schemeClr>
                  </a:solidFill>
                  <a:latin typeface="微软雅黑" panose="020B0503020204020204" charset="-122"/>
                  <a:ea typeface="微软雅黑" panose="020B0503020204020204" charset="-122"/>
                </a:rPr>
                <a:t>01</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grpSp>
      <p:grpSp>
        <p:nvGrpSpPr>
          <p:cNvPr id="4" name="组合 3"/>
          <p:cNvGrpSpPr/>
          <p:nvPr/>
        </p:nvGrpSpPr>
        <p:grpSpPr>
          <a:xfrm>
            <a:off x="2405971" y="2838627"/>
            <a:ext cx="828000" cy="828000"/>
            <a:chOff x="2405971" y="2838627"/>
            <a:chExt cx="828000" cy="828000"/>
          </a:xfrm>
        </p:grpSpPr>
        <p:sp>
          <p:nvSpPr>
            <p:cNvPr id="10" name="椭圆 9"/>
            <p:cNvSpPr>
              <a:spLocks noChangeAspect="1"/>
            </p:cNvSpPr>
            <p:nvPr/>
          </p:nvSpPr>
          <p:spPr>
            <a:xfrm>
              <a:off x="2405971" y="2838627"/>
              <a:ext cx="828000" cy="82800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82964" y="2991017"/>
              <a:ext cx="674014" cy="523220"/>
            </a:xfrm>
            <a:prstGeom prst="rect">
              <a:avLst/>
            </a:prstGeom>
            <a:noFill/>
          </p:spPr>
          <p:txBody>
            <a:bodyPr wrap="square" rtlCol="0">
              <a:spAutoFit/>
            </a:bodyPr>
            <a:lstStyle/>
            <a:p>
              <a:pPr algn="ctr"/>
              <a:r>
                <a:rPr lang="en-US" altLang="zh-CN" sz="2800" b="1" dirty="0">
                  <a:solidFill>
                    <a:schemeClr val="tx1">
                      <a:lumMod val="85000"/>
                      <a:lumOff val="15000"/>
                    </a:schemeClr>
                  </a:solidFill>
                  <a:latin typeface="微软雅黑" panose="020B0503020204020204" charset="-122"/>
                  <a:ea typeface="微软雅黑" panose="020B0503020204020204" charset="-122"/>
                </a:rPr>
                <a:t>02</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grpSp>
      <p:grpSp>
        <p:nvGrpSpPr>
          <p:cNvPr id="7" name="组合 6"/>
          <p:cNvGrpSpPr/>
          <p:nvPr/>
        </p:nvGrpSpPr>
        <p:grpSpPr>
          <a:xfrm>
            <a:off x="2984793" y="4046659"/>
            <a:ext cx="828000" cy="828000"/>
            <a:chOff x="2984793" y="4046659"/>
            <a:chExt cx="828000" cy="828000"/>
          </a:xfrm>
        </p:grpSpPr>
        <p:sp>
          <p:nvSpPr>
            <p:cNvPr id="11" name="椭圆 10"/>
            <p:cNvSpPr>
              <a:spLocks noChangeAspect="1"/>
            </p:cNvSpPr>
            <p:nvPr/>
          </p:nvSpPr>
          <p:spPr>
            <a:xfrm>
              <a:off x="2984793" y="4046659"/>
              <a:ext cx="828000" cy="82800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3061786" y="4199049"/>
              <a:ext cx="674014" cy="523220"/>
            </a:xfrm>
            <a:prstGeom prst="rect">
              <a:avLst/>
            </a:prstGeom>
            <a:noFill/>
          </p:spPr>
          <p:txBody>
            <a:bodyPr wrap="square" rtlCol="0">
              <a:spAutoFit/>
            </a:bodyPr>
            <a:lstStyle/>
            <a:p>
              <a:pPr algn="ctr"/>
              <a:r>
                <a:rPr lang="en-US" altLang="zh-CN" sz="2800" b="1" dirty="0">
                  <a:solidFill>
                    <a:schemeClr val="tx1">
                      <a:lumMod val="85000"/>
                      <a:lumOff val="15000"/>
                    </a:schemeClr>
                  </a:solidFill>
                  <a:latin typeface="微软雅黑" panose="020B0503020204020204" charset="-122"/>
                  <a:ea typeface="微软雅黑" panose="020B0503020204020204" charset="-122"/>
                </a:rPr>
                <a:t>03</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grpSp>
      <p:grpSp>
        <p:nvGrpSpPr>
          <p:cNvPr id="18" name="组合 17"/>
          <p:cNvGrpSpPr/>
          <p:nvPr/>
        </p:nvGrpSpPr>
        <p:grpSpPr>
          <a:xfrm>
            <a:off x="3563616" y="5254690"/>
            <a:ext cx="828000" cy="828000"/>
            <a:chOff x="3563616" y="5254690"/>
            <a:chExt cx="828000" cy="828000"/>
          </a:xfrm>
        </p:grpSpPr>
        <p:sp>
          <p:nvSpPr>
            <p:cNvPr id="12" name="椭圆 11"/>
            <p:cNvSpPr>
              <a:spLocks noChangeAspect="1"/>
            </p:cNvSpPr>
            <p:nvPr/>
          </p:nvSpPr>
          <p:spPr>
            <a:xfrm>
              <a:off x="3563616" y="5254690"/>
              <a:ext cx="828000" cy="82800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640609" y="5407080"/>
              <a:ext cx="674014" cy="523220"/>
            </a:xfrm>
            <a:prstGeom prst="rect">
              <a:avLst/>
            </a:prstGeom>
            <a:noFill/>
          </p:spPr>
          <p:txBody>
            <a:bodyPr wrap="square" rtlCol="0">
              <a:spAutoFit/>
            </a:bodyPr>
            <a:lstStyle/>
            <a:p>
              <a:pPr algn="ctr"/>
              <a:r>
                <a:rPr lang="en-US" altLang="zh-CN" sz="2800" b="1" dirty="0">
                  <a:solidFill>
                    <a:schemeClr val="tx1">
                      <a:lumMod val="85000"/>
                      <a:lumOff val="15000"/>
                    </a:schemeClr>
                  </a:solidFill>
                  <a:latin typeface="微软雅黑" panose="020B0503020204020204" charset="-122"/>
                  <a:ea typeface="微软雅黑" panose="020B0503020204020204" charset="-122"/>
                </a:rPr>
                <a:t>04</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grpSp>
      <p:sp>
        <p:nvSpPr>
          <p:cNvPr id="17" name="文本框 16"/>
          <p:cNvSpPr txBox="1"/>
          <p:nvPr/>
        </p:nvSpPr>
        <p:spPr>
          <a:xfrm>
            <a:off x="2984793" y="1625954"/>
            <a:ext cx="5582946" cy="768350"/>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数据集介绍</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a:p>
            <a:r>
              <a:rPr lang="da-DK" altLang="zh-CN" sz="2000" dirty="0">
                <a:latin typeface="Times New Roman" panose="02020603050405020304" pitchFamily="18" charset="0"/>
                <a:cs typeface="Times New Roman" panose="02020603050405020304" pitchFamily="18" charset="0"/>
                <a:sym typeface="+mn-ea"/>
              </a:rPr>
              <a:t>Dataset Acquisition</a:t>
            </a:r>
            <a:endParaRPr lang="da-DK" altLang="zh-CN" sz="2000" dirty="0">
              <a:latin typeface="Times New Roman" panose="02020603050405020304" pitchFamily="18" charset="0"/>
              <a:cs typeface="Times New Roman" panose="02020603050405020304" pitchFamily="18" charset="0"/>
            </a:endParaRPr>
          </a:p>
        </p:txBody>
      </p:sp>
      <p:sp>
        <p:nvSpPr>
          <p:cNvPr id="21" name="文本框 20"/>
          <p:cNvSpPr txBox="1"/>
          <p:nvPr/>
        </p:nvSpPr>
        <p:spPr>
          <a:xfrm>
            <a:off x="3566308" y="2835533"/>
            <a:ext cx="5001431" cy="768350"/>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数据处理</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a:p>
            <a:r>
              <a:rPr lang="en-US" altLang="da-DK" sz="2000" dirty="0">
                <a:latin typeface="Times New Roman" panose="02020603050405020304" pitchFamily="18" charset="0"/>
                <a:cs typeface="Times New Roman" panose="02020603050405020304" pitchFamily="18" charset="0"/>
                <a:sym typeface="+mn-ea"/>
              </a:rPr>
              <a:t>Data Process</a:t>
            </a:r>
            <a:endParaRPr lang="da-DK" altLang="zh-CN" sz="20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2" name="文本框 21"/>
          <p:cNvSpPr txBox="1"/>
          <p:nvPr/>
        </p:nvSpPr>
        <p:spPr>
          <a:xfrm>
            <a:off x="4147822" y="4045112"/>
            <a:ext cx="4996177" cy="737235"/>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数据管理</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a:p>
            <a:r>
              <a:rPr lang="en-US" altLang="da-DK" dirty="0">
                <a:latin typeface="Times New Roman" panose="02020603050405020304" pitchFamily="18" charset="0"/>
                <a:cs typeface="Times New Roman" panose="02020603050405020304" pitchFamily="18" charset="0"/>
                <a:sym typeface="+mn-ea"/>
              </a:rPr>
              <a:t>Data Management</a:t>
            </a:r>
            <a:endParaRPr lang="da-DK" altLang="zh-CN"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3" name="文本框 22"/>
          <p:cNvSpPr txBox="1"/>
          <p:nvPr/>
        </p:nvSpPr>
        <p:spPr>
          <a:xfrm>
            <a:off x="4729339" y="5254690"/>
            <a:ext cx="4414660" cy="768350"/>
          </a:xfrm>
          <a:prstGeom prst="rect">
            <a:avLst/>
          </a:prstGeom>
          <a:noFill/>
        </p:spPr>
        <p:txBody>
          <a:bodyPr wrap="squar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数据集成展示</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a:p>
            <a:r>
              <a:rPr lang="en-US" altLang="da-DK" sz="2000" dirty="0">
                <a:latin typeface="Times New Roman" panose="02020603050405020304" pitchFamily="18" charset="0"/>
                <a:cs typeface="Times New Roman" panose="02020603050405020304" pitchFamily="18" charset="0"/>
                <a:sym typeface="+mn-ea"/>
              </a:rPr>
              <a:t>Data Integrated Presentation</a:t>
            </a:r>
            <a:endParaRPr lang="da-DK" altLang="zh-CN" sz="20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endParaRPr>
          </a:p>
        </p:txBody>
      </p:sp>
      <p:sp>
        <p:nvSpPr>
          <p:cNvPr id="25" name="文本框 24"/>
          <p:cNvSpPr txBox="1"/>
          <p:nvPr/>
        </p:nvSpPr>
        <p:spPr>
          <a:xfrm>
            <a:off x="4362218" y="259392"/>
            <a:ext cx="4205521" cy="923330"/>
          </a:xfrm>
          <a:prstGeom prst="rect">
            <a:avLst/>
          </a:prstGeom>
          <a:noFill/>
        </p:spPr>
        <p:txBody>
          <a:bodyPr wrap="square" rtlCol="0">
            <a:spAutoFit/>
          </a:bodyPr>
          <a:lstStyle/>
          <a:p>
            <a:pPr algn="ctr"/>
            <a:r>
              <a:rPr lang="en-US" altLang="zh-CN" sz="5400" b="1" dirty="0">
                <a:latin typeface="Times New Roman" panose="02020603050405020304" pitchFamily="18" charset="0"/>
                <a:cs typeface="Times New Roman" panose="02020603050405020304" pitchFamily="18" charset="0"/>
              </a:rPr>
              <a:t>CONTENT</a:t>
            </a:r>
            <a:endParaRPr lang="zh-CN" altLang="en-US" sz="5400" b="1" dirty="0">
              <a:latin typeface="Times New Roman" panose="02020603050405020304" pitchFamily="18" charset="0"/>
              <a:cs typeface="Times New Roman" panose="02020603050405020304" pitchFamily="18" charset="0"/>
            </a:endParaRPr>
          </a:p>
        </p:txBody>
      </p:sp>
      <p:grpSp>
        <p:nvGrpSpPr>
          <p:cNvPr id="24" name="组合 23"/>
          <p:cNvGrpSpPr/>
          <p:nvPr/>
        </p:nvGrpSpPr>
        <p:grpSpPr>
          <a:xfrm>
            <a:off x="8606970" y="6519446"/>
            <a:ext cx="638628" cy="338554"/>
            <a:chOff x="8663567" y="6519446"/>
            <a:chExt cx="638628" cy="338554"/>
          </a:xfrm>
        </p:grpSpPr>
        <p:sp>
          <p:nvSpPr>
            <p:cNvPr id="26" name="矩形 25"/>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663567" y="6519446"/>
              <a:ext cx="638628" cy="338554"/>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02</a:t>
              </a:r>
              <a:endParaRPr lang="zh-CN" altLang="en-US" sz="1600" dirty="0">
                <a:solidFill>
                  <a:schemeClr val="bg1"/>
                </a:solidFill>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53" presetClass="entr" presetSubtype="16" fill="hold" nodeType="withEffect">
                                  <p:stCondLst>
                                    <p:cond delay="25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par>
                                <p:cTn id="13" presetID="53" presetClass="entr" presetSubtype="16" fill="hold" nodeType="with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par>
                                <p:cTn id="18" presetID="53" presetClass="entr" presetSubtype="16" fill="hold" nodeType="withEffect">
                                  <p:stCondLst>
                                    <p:cond delay="25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par>
                                <p:cTn id="23" presetID="53" presetClass="entr" presetSubtype="16" fill="hold" nodeType="withEffect">
                                  <p:stCondLst>
                                    <p:cond delay="25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par>
                                <p:cTn id="28" presetID="22" presetClass="entr" presetSubtype="8" fill="hold" grpId="0" nodeType="withEffect">
                                  <p:stCondLst>
                                    <p:cond delay="500"/>
                                  </p:stCondLst>
                                  <p:childTnLst>
                                    <p:set>
                                      <p:cBhvr>
                                        <p:cTn id="29" dur="1" fill="hold">
                                          <p:stCondLst>
                                            <p:cond delay="0"/>
                                          </p:stCondLst>
                                        </p:cTn>
                                        <p:tgtEl>
                                          <p:spTgt spid="17"/>
                                        </p:tgtEl>
                                        <p:attrNameLst>
                                          <p:attrName>style.visibility</p:attrName>
                                        </p:attrNameLst>
                                      </p:cBhvr>
                                      <p:to>
                                        <p:strVal val="visible"/>
                                      </p:to>
                                    </p:set>
                                    <p:animEffect transition="in" filter="wipe(left)">
                                      <p:cBhvr>
                                        <p:cTn id="30" dur="500"/>
                                        <p:tgtEl>
                                          <p:spTgt spid="17"/>
                                        </p:tgtEl>
                                      </p:cBhvr>
                                    </p:animEffect>
                                  </p:childTnLst>
                                </p:cTn>
                              </p:par>
                              <p:par>
                                <p:cTn id="31" presetID="22" presetClass="entr" presetSubtype="8" fill="hold" grpId="0" nodeType="withEffect">
                                  <p:stCondLst>
                                    <p:cond delay="500"/>
                                  </p:stCondLst>
                                  <p:childTnLst>
                                    <p:set>
                                      <p:cBhvr>
                                        <p:cTn id="32" dur="1" fill="hold">
                                          <p:stCondLst>
                                            <p:cond delay="0"/>
                                          </p:stCondLst>
                                        </p:cTn>
                                        <p:tgtEl>
                                          <p:spTgt spid="21"/>
                                        </p:tgtEl>
                                        <p:attrNameLst>
                                          <p:attrName>style.visibility</p:attrName>
                                        </p:attrNameLst>
                                      </p:cBhvr>
                                      <p:to>
                                        <p:strVal val="visible"/>
                                      </p:to>
                                    </p:set>
                                    <p:animEffect transition="in" filter="wipe(left)">
                                      <p:cBhvr>
                                        <p:cTn id="33" dur="500"/>
                                        <p:tgtEl>
                                          <p:spTgt spid="21"/>
                                        </p:tgtEl>
                                      </p:cBhvr>
                                    </p:animEffect>
                                  </p:childTnLst>
                                </p:cTn>
                              </p:par>
                              <p:par>
                                <p:cTn id="34" presetID="22" presetClass="entr" presetSubtype="8" fill="hold" grpId="0" nodeType="withEffect">
                                  <p:stCondLst>
                                    <p:cond delay="500"/>
                                  </p:stCondLst>
                                  <p:childTnLst>
                                    <p:set>
                                      <p:cBhvr>
                                        <p:cTn id="35" dur="1" fill="hold">
                                          <p:stCondLst>
                                            <p:cond delay="0"/>
                                          </p:stCondLst>
                                        </p:cTn>
                                        <p:tgtEl>
                                          <p:spTgt spid="22"/>
                                        </p:tgtEl>
                                        <p:attrNameLst>
                                          <p:attrName>style.visibility</p:attrName>
                                        </p:attrNameLst>
                                      </p:cBhvr>
                                      <p:to>
                                        <p:strVal val="visible"/>
                                      </p:to>
                                    </p:set>
                                    <p:animEffect transition="in" filter="wipe(left)">
                                      <p:cBhvr>
                                        <p:cTn id="36" dur="500"/>
                                        <p:tgtEl>
                                          <p:spTgt spid="22"/>
                                        </p:tgtEl>
                                      </p:cBhvr>
                                    </p:animEffect>
                                  </p:childTnLst>
                                </p:cTn>
                              </p:par>
                              <p:par>
                                <p:cTn id="37" presetID="22" presetClass="entr" presetSubtype="8" fill="hold" grpId="0" nodeType="withEffect">
                                  <p:stCondLst>
                                    <p:cond delay="50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par>
                                <p:cTn id="43" presetID="22" presetClass="entr" presetSubtype="2"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right)">
                                      <p:cBhvr>
                                        <p:cTn id="4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7" grpId="0"/>
      <p:bldP spid="21" grpId="0"/>
      <p:bldP spid="22" grpId="0"/>
      <p:bldP spid="23"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1851645"/>
            <a:ext cx="4205521" cy="3154710"/>
          </a:xfrm>
          <a:prstGeom prst="rect">
            <a:avLst/>
          </a:prstGeom>
          <a:noFill/>
        </p:spPr>
        <p:txBody>
          <a:bodyPr wrap="square" rtlCol="0">
            <a:spAutoFit/>
          </a:bodyPr>
          <a:lstStyle/>
          <a:p>
            <a:pPr algn="ctr"/>
            <a:r>
              <a:rPr lang="en-US" altLang="zh-CN" sz="19900" b="1" dirty="0">
                <a:solidFill>
                  <a:schemeClr val="accent1"/>
                </a:solidFill>
                <a:latin typeface="微软雅黑" panose="020B0503020204020204" charset="-122"/>
                <a:ea typeface="微软雅黑" panose="020B0503020204020204" charset="-122"/>
                <a:cs typeface="Times New Roman" panose="02020603050405020304" pitchFamily="18" charset="0"/>
              </a:rPr>
              <a:t>01</a:t>
            </a:r>
            <a:endParaRPr lang="zh-CN" altLang="en-US" sz="19900" b="1" dirty="0">
              <a:solidFill>
                <a:schemeClr val="accent1"/>
              </a:solidFill>
              <a:latin typeface="微软雅黑" panose="020B0503020204020204" charset="-122"/>
              <a:ea typeface="微软雅黑" panose="020B0503020204020204" charset="-122"/>
              <a:cs typeface="Times New Roman" panose="02020603050405020304" pitchFamily="18" charset="0"/>
            </a:endParaRPr>
          </a:p>
        </p:txBody>
      </p:sp>
      <p:sp>
        <p:nvSpPr>
          <p:cNvPr id="7" name="文本框 6"/>
          <p:cNvSpPr txBox="1"/>
          <p:nvPr/>
        </p:nvSpPr>
        <p:spPr>
          <a:xfrm>
            <a:off x="3887162" y="2845078"/>
            <a:ext cx="4663440" cy="521970"/>
          </a:xfrm>
          <a:prstGeom prst="rect">
            <a:avLst/>
          </a:prstGeom>
          <a:noFill/>
        </p:spPr>
        <p:txBody>
          <a:bodyPr wrap="square" rtlCol="0">
            <a:spAutoFit/>
          </a:bodyPr>
          <a:lstStyle/>
          <a:p>
            <a:r>
              <a:rPr lang="zh-CN" altLang="en-US" sz="2800" b="1" dirty="0">
                <a:solidFill>
                  <a:schemeClr val="tx1">
                    <a:lumMod val="85000"/>
                    <a:lumOff val="15000"/>
                  </a:schemeClr>
                </a:solidFill>
                <a:latin typeface="微软雅黑" panose="020B0503020204020204" charset="-122"/>
                <a:ea typeface="微软雅黑" panose="020B0503020204020204" charset="-122"/>
              </a:rPr>
              <a:t>数据集介绍</a:t>
            </a:r>
            <a:endParaRPr lang="zh-CN" altLang="en-US" sz="2800" b="1" dirty="0">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p:nvSpPr>
        <p:spPr>
          <a:xfrm>
            <a:off x="3887161" y="3416888"/>
            <a:ext cx="4645651" cy="398780"/>
          </a:xfrm>
          <a:prstGeom prst="rect">
            <a:avLst/>
          </a:prstGeom>
          <a:noFill/>
        </p:spPr>
        <p:txBody>
          <a:bodyPr wrap="square" rtlCol="0">
            <a:spAutoFit/>
          </a:bodyPr>
          <a:lstStyle/>
          <a:p>
            <a:r>
              <a:rPr lang="en-US" altLang="da-DK" sz="2000" dirty="0">
                <a:latin typeface="Times New Roman" panose="02020603050405020304" pitchFamily="18" charset="0"/>
                <a:cs typeface="Times New Roman" panose="02020603050405020304" pitchFamily="18" charset="0"/>
              </a:rPr>
              <a:t>Dataset A</a:t>
            </a:r>
            <a:r>
              <a:rPr lang="da-DK" altLang="zh-CN" sz="2000" dirty="0">
                <a:latin typeface="Times New Roman" panose="02020603050405020304" pitchFamily="18" charset="0"/>
                <a:cs typeface="Times New Roman" panose="02020603050405020304" pitchFamily="18" charset="0"/>
              </a:rPr>
              <a:t>cquisition</a:t>
            </a:r>
            <a:endParaRPr lang="da-DK" altLang="zh-CN" sz="2000" dirty="0">
              <a:latin typeface="Times New Roman" panose="02020603050405020304" pitchFamily="18" charset="0"/>
              <a:cs typeface="Times New Roman" panose="02020603050405020304" pitchFamily="18" charset="0"/>
            </a:endParaRPr>
          </a:p>
        </p:txBody>
      </p:sp>
      <p:grpSp>
        <p:nvGrpSpPr>
          <p:cNvPr id="15" name="组合 14"/>
          <p:cNvGrpSpPr/>
          <p:nvPr/>
        </p:nvGrpSpPr>
        <p:grpSpPr>
          <a:xfrm>
            <a:off x="3887162" y="3375000"/>
            <a:ext cx="4663440" cy="108000"/>
            <a:chOff x="3649980" y="3375660"/>
            <a:chExt cx="4663440" cy="108000"/>
          </a:xfrm>
        </p:grpSpPr>
        <p:cxnSp>
          <p:nvCxnSpPr>
            <p:cNvPr id="10" name="直接连接符 9"/>
            <p:cNvCxnSpPr/>
            <p:nvPr/>
          </p:nvCxnSpPr>
          <p:spPr>
            <a:xfrm>
              <a:off x="3733800" y="3429660"/>
              <a:ext cx="44958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364998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20542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useBgFill="1">
        <p:nvSpPr>
          <p:cNvPr id="16" name="文本框 15"/>
          <p:cNvSpPr txBox="1"/>
          <p:nvPr/>
        </p:nvSpPr>
        <p:spPr>
          <a:xfrm>
            <a:off x="487591" y="3105835"/>
            <a:ext cx="3230339" cy="646331"/>
          </a:xfrm>
          <a:prstGeom prst="rect">
            <a:avLst/>
          </a:prstGeom>
        </p:spPr>
        <p:txBody>
          <a:bodyPr wrap="square" rtlCol="0">
            <a:spAutoFit/>
          </a:bodyPr>
          <a:lstStyle/>
          <a:p>
            <a:pPr algn="ctr"/>
            <a:r>
              <a:rPr lang="en-US" altLang="zh-CN" sz="3600" b="1" dirty="0">
                <a:solidFill>
                  <a:schemeClr val="accent1"/>
                </a:solidFill>
                <a:latin typeface="Times New Roman" panose="02020603050405020304" pitchFamily="18" charset="0"/>
                <a:cs typeface="Times New Roman" panose="02020603050405020304" pitchFamily="18" charset="0"/>
              </a:rPr>
              <a:t>PART ONE</a:t>
            </a:r>
            <a:endParaRPr lang="zh-CN" altLang="en-US" sz="3600" b="1" dirty="0">
              <a:solidFill>
                <a:schemeClr val="accen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22" presetClass="entr" presetSubtype="8"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left)">
                                      <p:cBhvr>
                                        <p:cTn id="12" dur="500"/>
                                        <p:tgtEl>
                                          <p:spTgt spid="15"/>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ppt_y</p:attrName>
                                        </p:attrNameLst>
                                      </p:cBhvr>
                                      <p:tavLst>
                                        <p:tav tm="0">
                                          <p:val>
                                            <p:strVal val="#ppt_y+#ppt_h*1.125000"/>
                                          </p:val>
                                        </p:tav>
                                        <p:tav tm="100000">
                                          <p:val>
                                            <p:strVal val="#ppt_y"/>
                                          </p:val>
                                        </p:tav>
                                      </p:tavLst>
                                    </p:anim>
                                    <p:animEffect transition="in" filter="wipe(up)">
                                      <p:cBhvr>
                                        <p:cTn id="16" dur="500"/>
                                        <p:tgtEl>
                                          <p:spTgt spid="7"/>
                                        </p:tgtEl>
                                      </p:cBhvr>
                                    </p:animEffect>
                                  </p:childTnLst>
                                </p:cTn>
                              </p:par>
                              <p:par>
                                <p:cTn id="17" presetID="12" presetClass="entr" presetSubtype="1"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ppt_y</p:attrName>
                                        </p:attrNameLst>
                                      </p:cBhvr>
                                      <p:tavLst>
                                        <p:tav tm="0">
                                          <p:val>
                                            <p:strVal val="#ppt_y-#ppt_h*1.125000"/>
                                          </p:val>
                                        </p:tav>
                                        <p:tav tm="100000">
                                          <p:val>
                                            <p:strVal val="#ppt_y"/>
                                          </p:val>
                                        </p:tav>
                                      </p:tavLst>
                                    </p:anim>
                                    <p:animEffect transition="in" filter="wipe(down)">
                                      <p:cBhvr>
                                        <p:cTn id="20" dur="500"/>
                                        <p:tgtEl>
                                          <p:spTgt spid="8"/>
                                        </p:tgtEl>
                                      </p:cBhvr>
                                    </p:animEffect>
                                  </p:childTnLst>
                                </p:cTn>
                              </p:par>
                              <p:par>
                                <p:cTn id="21" presetID="16" presetClass="entr" presetSubtype="37" fill="hold" grpId="0" nodeType="withEffect">
                                  <p:stCondLst>
                                    <p:cond delay="400"/>
                                  </p:stCondLst>
                                  <p:childTnLst>
                                    <p:set>
                                      <p:cBhvr>
                                        <p:cTn id="22" dur="1" fill="hold">
                                          <p:stCondLst>
                                            <p:cond delay="0"/>
                                          </p:stCondLst>
                                        </p:cTn>
                                        <p:tgtEl>
                                          <p:spTgt spid="16"/>
                                        </p:tgtEl>
                                        <p:attrNameLst>
                                          <p:attrName>style.visibility</p:attrName>
                                        </p:attrNameLst>
                                      </p:cBhvr>
                                      <p:to>
                                        <p:strVal val="visible"/>
                                      </p:to>
                                    </p:set>
                                    <p:animEffect transition="in" filter="barn(outVertic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575" y="362672"/>
            <a:ext cx="7113238"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rPr>
              <a:t>1.</a:t>
            </a:r>
            <a:r>
              <a:rPr lang="zh-CN" altLang="en-US" sz="2400" b="1" dirty="0">
                <a:solidFill>
                  <a:schemeClr val="tx1">
                    <a:lumMod val="85000"/>
                    <a:lumOff val="15000"/>
                  </a:schemeClr>
                </a:solidFill>
                <a:latin typeface="微软雅黑" panose="020B0503020204020204" charset="-122"/>
                <a:ea typeface="微软雅黑" panose="020B0503020204020204" charset="-122"/>
              </a:rPr>
              <a:t>数据集介绍</a:t>
            </a:r>
            <a:r>
              <a:rPr lang="en-US" altLang="zh-CN" sz="2400" b="1" dirty="0">
                <a:solidFill>
                  <a:schemeClr val="tx1">
                    <a:lumMod val="85000"/>
                    <a:lumOff val="15000"/>
                  </a:schemeClr>
                </a:solidFill>
                <a:latin typeface="微软雅黑" panose="020B0503020204020204" charset="-122"/>
                <a:ea typeface="微软雅黑" panose="020B0503020204020204" charset="-122"/>
              </a:rPr>
              <a:t>—</a:t>
            </a:r>
            <a:r>
              <a:rPr lang="zh-CN" altLang="en-US" sz="2400" b="1" dirty="0">
                <a:solidFill>
                  <a:schemeClr val="tx1">
                    <a:lumMod val="85000"/>
                    <a:lumOff val="15000"/>
                  </a:schemeClr>
                </a:solidFill>
                <a:latin typeface="微软雅黑" panose="020B0503020204020204" charset="-122"/>
                <a:ea typeface="微软雅黑" panose="020B0503020204020204" charset="-122"/>
              </a:rPr>
              <a:t>图像 </a:t>
            </a:r>
            <a:r>
              <a:rPr lang="en-US" altLang="da-DK" sz="2400" dirty="0">
                <a:latin typeface="Times New Roman" panose="02020603050405020304" pitchFamily="18" charset="0"/>
                <a:cs typeface="Times New Roman" panose="02020603050405020304" pitchFamily="18" charset="0"/>
                <a:sym typeface="+mn-ea"/>
              </a:rPr>
              <a:t>Dataset A</a:t>
            </a:r>
            <a:r>
              <a:rPr lang="da-DK" altLang="zh-CN" sz="2400" dirty="0">
                <a:latin typeface="Times New Roman" panose="02020603050405020304" pitchFamily="18" charset="0"/>
                <a:cs typeface="Times New Roman" panose="02020603050405020304" pitchFamily="18" charset="0"/>
                <a:sym typeface="+mn-ea"/>
              </a:rPr>
              <a:t>cquisition</a:t>
            </a:r>
            <a:r>
              <a:rPr lang="en-US" altLang="da-DK" sz="2400" dirty="0">
                <a:latin typeface="Times New Roman" panose="02020603050405020304" pitchFamily="18" charset="0"/>
                <a:cs typeface="Times New Roman" panose="02020603050405020304" pitchFamily="18" charset="0"/>
                <a:sym typeface="+mn-ea"/>
              </a:rPr>
              <a:t>—Image</a:t>
            </a:r>
            <a:endParaRPr lang="en-US" altLang="da-DK" sz="2400" b="1"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grpSp>
        <p:nvGrpSpPr>
          <p:cNvPr id="20" name="组合 19"/>
          <p:cNvGrpSpPr/>
          <p:nvPr/>
        </p:nvGrpSpPr>
        <p:grpSpPr>
          <a:xfrm>
            <a:off x="8606970" y="6519446"/>
            <a:ext cx="638628" cy="338554"/>
            <a:chOff x="8663567" y="6519446"/>
            <a:chExt cx="638628" cy="338554"/>
          </a:xfrm>
        </p:grpSpPr>
        <p:sp>
          <p:nvSpPr>
            <p:cNvPr id="21" name="矩形 20"/>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8663567" y="6519446"/>
              <a:ext cx="638628" cy="337185"/>
            </a:xfrm>
            <a:prstGeom prst="rect">
              <a:avLst/>
            </a:prstGeom>
            <a:noFill/>
          </p:spPr>
          <p:txBody>
            <a:bodyPr wrap="square" rtlCol="0">
              <a:spAutoFit/>
            </a:bodyPr>
            <a:lstStyle/>
            <a:p>
              <a:pPr algn="ctr"/>
              <a:r>
                <a:rPr lang="en-US" sz="1600" dirty="0">
                  <a:solidFill>
                    <a:schemeClr val="bg1"/>
                  </a:solidFill>
                  <a:latin typeface="微软雅黑" panose="020B0503020204020204" charset="-122"/>
                  <a:ea typeface="微软雅黑" panose="020B0503020204020204" charset="-122"/>
                </a:rPr>
                <a:t>04</a:t>
              </a:r>
              <a:endParaRPr lang="en-US" sz="1600" dirty="0">
                <a:solidFill>
                  <a:schemeClr val="bg1"/>
                </a:solidFill>
                <a:latin typeface="微软雅黑" panose="020B0503020204020204" charset="-122"/>
                <a:ea typeface="微软雅黑" panose="020B0503020204020204" charset="-122"/>
              </a:endParaRPr>
            </a:p>
          </p:txBody>
        </p:sp>
      </p:grpSp>
      <p:grpSp>
        <p:nvGrpSpPr>
          <p:cNvPr id="10" name="组合 9"/>
          <p:cNvGrpSpPr/>
          <p:nvPr/>
        </p:nvGrpSpPr>
        <p:grpSpPr>
          <a:xfrm>
            <a:off x="610870" y="2517775"/>
            <a:ext cx="7921625" cy="1343660"/>
            <a:chOff x="962" y="4478"/>
            <a:chExt cx="12475" cy="2116"/>
          </a:xfrm>
        </p:grpSpPr>
        <p:sp>
          <p:nvSpPr>
            <p:cNvPr id="2" name="文本框 1"/>
            <p:cNvSpPr txBox="1"/>
            <p:nvPr/>
          </p:nvSpPr>
          <p:spPr>
            <a:xfrm>
              <a:off x="1799" y="4693"/>
              <a:ext cx="11638" cy="1901"/>
            </a:xfrm>
            <a:prstGeom prst="rect">
              <a:avLst/>
            </a:prstGeom>
            <a:noFill/>
            <a:ln w="25400">
              <a:solidFill>
                <a:srgbClr val="0070C0"/>
              </a:solidFill>
            </a:ln>
          </p:spPr>
          <p:txBody>
            <a:bodyPr wrap="square" rtlCol="0">
              <a:spAutoFit/>
            </a:bodyPr>
            <a:lstStyle/>
            <a:p>
              <a:pPr indent="720090">
                <a:lnSpc>
                  <a:spcPct val="125000"/>
                </a:lnSpc>
              </a:pPr>
              <a:r>
                <a:rPr lang="en-US" altLang="zh-CN" sz="600" b="1" dirty="0">
                  <a:solidFill>
                    <a:srgbClr val="0070C0"/>
                  </a:solidFill>
                  <a:latin typeface="微软雅黑" panose="020B0503020204020204" charset="-122"/>
                  <a:ea typeface="微软雅黑" panose="020B0503020204020204" charset="-122"/>
                </a:rPr>
                <a:t> </a:t>
              </a:r>
              <a:endParaRPr lang="zh-CN" altLang="en-US" sz="1600" b="1" dirty="0">
                <a:solidFill>
                  <a:srgbClr val="0070C0"/>
                </a:solidFill>
                <a:latin typeface="微软雅黑" panose="020B0503020204020204" charset="-122"/>
                <a:ea typeface="微软雅黑" panose="020B0503020204020204" charset="-122"/>
              </a:endParaRPr>
            </a:p>
            <a:p>
              <a:pPr indent="720090">
                <a:lnSpc>
                  <a:spcPct val="125000"/>
                </a:lnSpc>
              </a:pPr>
              <a:r>
                <a:rPr lang="zh-CN" altLang="en-US" sz="1400" b="1" dirty="0">
                  <a:solidFill>
                    <a:srgbClr val="0070C0"/>
                  </a:solidFill>
                  <a:latin typeface="微软雅黑" panose="020B0503020204020204" charset="-122"/>
                  <a:ea typeface="微软雅黑" panose="020B0503020204020204" charset="-122"/>
                </a:rPr>
                <a:t>216251份文物的元数据，含有</a:t>
              </a:r>
              <a:r>
                <a:rPr lang="en-US" altLang="zh-CN" sz="1400" b="1" dirty="0">
                  <a:solidFill>
                    <a:srgbClr val="0070C0"/>
                  </a:solidFill>
                  <a:latin typeface="微软雅黑" panose="020B0503020204020204" charset="-122"/>
                  <a:ea typeface="微软雅黑" panose="020B0503020204020204" charset="-122"/>
                </a:rPr>
                <a:t>520618</a:t>
              </a:r>
              <a:r>
                <a:rPr lang="zh-CN" altLang="en-US" sz="1400" b="1" dirty="0">
                  <a:solidFill>
                    <a:srgbClr val="0070C0"/>
                  </a:solidFill>
                  <a:latin typeface="微软雅黑" panose="020B0503020204020204" charset="-122"/>
                  <a:ea typeface="微软雅黑" panose="020B0503020204020204" charset="-122"/>
                </a:rPr>
                <a:t>张图像（含</a:t>
              </a:r>
              <a:r>
                <a:rPr lang="en-US" altLang="zh-CN" sz="1400" b="1" dirty="0">
                  <a:solidFill>
                    <a:srgbClr val="0070C0"/>
                  </a:solidFill>
                  <a:latin typeface="微软雅黑" panose="020B0503020204020204" charset="-122"/>
                  <a:ea typeface="微软雅黑" panose="020B0503020204020204" charset="-122"/>
                </a:rPr>
                <a:t>3981</a:t>
              </a:r>
              <a:r>
                <a:rPr lang="zh-CN" altLang="en-US" sz="1400" b="1" dirty="0">
                  <a:solidFill>
                    <a:srgbClr val="0070C0"/>
                  </a:solidFill>
                  <a:latin typeface="微软雅黑" panose="020B0503020204020204" charset="-122"/>
                  <a:ea typeface="微软雅黑" panose="020B0503020204020204" charset="-122"/>
                </a:rPr>
                <a:t>张佛教图像）</a:t>
              </a:r>
              <a:r>
                <a:rPr lang="zh-CN" altLang="en-US" sz="1400" dirty="0">
                  <a:solidFill>
                    <a:srgbClr val="262626"/>
                  </a:solidFill>
                  <a:latin typeface="微软雅黑" panose="020B0503020204020204" charset="-122"/>
                  <a:ea typeface="微软雅黑" panose="020B0503020204020204" charset="-122"/>
                </a:rPr>
                <a:t>，图像大小均在</a:t>
              </a:r>
              <a:r>
                <a:rPr lang="en-US" altLang="zh-CN" sz="1400" dirty="0">
                  <a:solidFill>
                    <a:srgbClr val="262626"/>
                  </a:solidFill>
                  <a:latin typeface="微软雅黑" panose="020B0503020204020204" charset="-122"/>
                  <a:ea typeface="微软雅黑" panose="020B0503020204020204" charset="-122"/>
                </a:rPr>
                <a:t>100KB</a:t>
              </a:r>
              <a:r>
                <a:rPr lang="zh-CN" altLang="en-US" sz="1400" dirty="0">
                  <a:solidFill>
                    <a:srgbClr val="262626"/>
                  </a:solidFill>
                  <a:latin typeface="微软雅黑" panose="020B0503020204020204" charset="-122"/>
                  <a:ea typeface="微软雅黑" panose="020B0503020204020204" charset="-122"/>
                </a:rPr>
                <a:t>以内，分辨率为</a:t>
              </a:r>
              <a:r>
                <a:rPr lang="en-US" altLang="zh-CN" sz="1400" dirty="0">
                  <a:solidFill>
                    <a:srgbClr val="262626"/>
                  </a:solidFill>
                  <a:latin typeface="微软雅黑" panose="020B0503020204020204" charset="-122"/>
                  <a:ea typeface="微软雅黑" panose="020B0503020204020204" charset="-122"/>
                </a:rPr>
                <a:t>96</a:t>
              </a:r>
              <a:r>
                <a:rPr lang="zh-CN" altLang="en-US" sz="1400" dirty="0">
                  <a:solidFill>
                    <a:srgbClr val="262626"/>
                  </a:solidFill>
                  <a:latin typeface="微软雅黑" panose="020B0503020204020204" charset="-122"/>
                  <a:ea typeface="微软雅黑" panose="020B0503020204020204" charset="-122"/>
                </a:rPr>
                <a:t>、</a:t>
              </a:r>
              <a:r>
                <a:rPr lang="en-US" altLang="zh-CN" sz="1400" dirty="0">
                  <a:solidFill>
                    <a:srgbClr val="262626"/>
                  </a:solidFill>
                  <a:latin typeface="微软雅黑" panose="020B0503020204020204" charset="-122"/>
                  <a:ea typeface="微软雅黑" panose="020B0503020204020204" charset="-122"/>
                </a:rPr>
                <a:t>200</a:t>
              </a:r>
              <a:r>
                <a:rPr lang="zh-CN" altLang="en-US" sz="1400" dirty="0">
                  <a:solidFill>
                    <a:srgbClr val="262626"/>
                  </a:solidFill>
                  <a:latin typeface="微软雅黑" panose="020B0503020204020204" charset="-122"/>
                  <a:ea typeface="微软雅黑" panose="020B0503020204020204" charset="-122"/>
                </a:rPr>
                <a:t>dpi</a:t>
              </a:r>
              <a:endParaRPr lang="zh-CN" altLang="en-US" sz="16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rPr>
                <a:t>Metadata</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for</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216,251</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cultural</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relics</a:t>
              </a:r>
              <a:r>
                <a:rPr lang="zh-CN" altLang="en-US" sz="1200" b="1" dirty="0">
                  <a:solidFill>
                    <a:srgbClr val="0070C0"/>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which</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include</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520,618</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images</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(including</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3981</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of</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Buddhism)</a:t>
              </a:r>
              <a:r>
                <a:rPr lang="en-US" altLang="zh-CN" sz="1200" dirty="0">
                  <a:solidFill>
                    <a:srgbClr val="262626"/>
                  </a:solidFill>
                  <a:latin typeface="微软雅黑" panose="020B0503020204020204" charset="-122"/>
                  <a:ea typeface="微软雅黑" panose="020B0503020204020204" charset="-122"/>
                </a:rPr>
                <a:t>.</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sym typeface="+mn-ea"/>
                </a:rPr>
                <a:t>Size per image:</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under</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100kb.</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Resolution:</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96;</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200dpi.</a:t>
              </a:r>
              <a:endParaRPr lang="en-US" altLang="zh-CN" sz="1600" dirty="0">
                <a:solidFill>
                  <a:srgbClr val="262626"/>
                </a:solidFill>
                <a:latin typeface="微软雅黑" panose="020B0503020204020204" charset="-122"/>
                <a:ea typeface="微软雅黑" panose="020B0503020204020204" charset="-122"/>
              </a:endParaRPr>
            </a:p>
          </p:txBody>
        </p:sp>
        <p:sp>
          <p:nvSpPr>
            <p:cNvPr id="3" name="矩形 2"/>
            <p:cNvSpPr/>
            <p:nvPr/>
          </p:nvSpPr>
          <p:spPr bwMode="auto">
            <a:xfrm>
              <a:off x="962" y="4478"/>
              <a:ext cx="11371" cy="509"/>
            </a:xfrm>
            <a:prstGeom prst="rect">
              <a:avLst/>
            </a:prstGeom>
            <a:solidFill>
              <a:srgbClr val="0070C0"/>
            </a:solidFill>
            <a:ln>
              <a:noFill/>
            </a:ln>
          </p:spPr>
          <p:txBody>
            <a:bodyPr vert="horz" wrap="square" lIns="91440" tIns="45720" rIns="91440" bIns="45720" numCol="1" rtlCol="0" anchor="t" anchorCtr="0" compatLnSpc="1"/>
            <a:lstStyle/>
            <a:p>
              <a:pPr algn="l"/>
              <a:r>
                <a:rPr lang="zh-CN" altLang="en-US" b="1" dirty="0">
                  <a:solidFill>
                    <a:schemeClr val="bg1"/>
                  </a:solidFill>
                  <a:latin typeface="微软雅黑" panose="020B0503020204020204" charset="-122"/>
                  <a:ea typeface="微软雅黑" panose="020B0503020204020204" charset="-122"/>
                </a:rPr>
                <a:t>可移动文物网 </a:t>
              </a:r>
              <a:r>
                <a:rPr lang="en-US" altLang="zh-CN" sz="1600" b="1" dirty="0">
                  <a:solidFill>
                    <a:schemeClr val="bg1"/>
                  </a:solidFill>
                  <a:latin typeface="微软雅黑" panose="020B0503020204020204" charset="-122"/>
                  <a:ea typeface="微软雅黑" panose="020B0503020204020204" charset="-122"/>
                </a:rPr>
                <a:t>Website of Chinese Removable relic</a:t>
              </a:r>
              <a:r>
                <a:rPr lang="zh-CN" altLang="en-US" b="1" dirty="0">
                  <a:solidFill>
                    <a:schemeClr val="bg1"/>
                  </a:solidFill>
                  <a:latin typeface="微软雅黑" panose="020B0503020204020204" charset="-122"/>
                  <a:ea typeface="微软雅黑" panose="020B0503020204020204" charset="-122"/>
                </a:rPr>
                <a:t>  </a:t>
              </a:r>
              <a:endParaRPr lang="zh-CN" altLang="en-US" b="1" dirty="0">
                <a:solidFill>
                  <a:schemeClr val="bg1"/>
                </a:solidFill>
                <a:latin typeface="微软雅黑" panose="020B0503020204020204" charset="-122"/>
                <a:ea typeface="微软雅黑" panose="020B0503020204020204" charset="-122"/>
              </a:endParaRPr>
            </a:p>
          </p:txBody>
        </p:sp>
      </p:grpSp>
      <p:grpSp>
        <p:nvGrpSpPr>
          <p:cNvPr id="11" name="组合 10"/>
          <p:cNvGrpSpPr/>
          <p:nvPr/>
        </p:nvGrpSpPr>
        <p:grpSpPr>
          <a:xfrm>
            <a:off x="603250" y="4023995"/>
            <a:ext cx="7929245" cy="1336040"/>
            <a:chOff x="962" y="6919"/>
            <a:chExt cx="12487" cy="2104"/>
          </a:xfrm>
        </p:grpSpPr>
        <p:sp>
          <p:nvSpPr>
            <p:cNvPr id="4" name="文本框 3"/>
            <p:cNvSpPr txBox="1"/>
            <p:nvPr/>
          </p:nvSpPr>
          <p:spPr>
            <a:xfrm>
              <a:off x="1811" y="7122"/>
              <a:ext cx="11638" cy="1901"/>
            </a:xfrm>
            <a:prstGeom prst="rect">
              <a:avLst/>
            </a:prstGeom>
            <a:noFill/>
            <a:ln w="25400">
              <a:solidFill>
                <a:srgbClr val="0070C0"/>
              </a:solidFill>
            </a:ln>
          </p:spPr>
          <p:txBody>
            <a:bodyPr wrap="square" rtlCol="0">
              <a:spAutoFit/>
            </a:bodyPr>
            <a:lstStyle/>
            <a:p>
              <a:pPr indent="720090">
                <a:lnSpc>
                  <a:spcPct val="125000"/>
                </a:lnSpc>
              </a:pPr>
              <a:r>
                <a:rPr lang="en-US" altLang="zh-CN" sz="600" b="1" dirty="0">
                  <a:solidFill>
                    <a:srgbClr val="0070C0"/>
                  </a:solidFill>
                  <a:latin typeface="微软雅黑" panose="020B0503020204020204" charset="-122"/>
                  <a:ea typeface="微软雅黑" panose="020B0503020204020204" charset="-122"/>
                </a:rPr>
                <a:t> </a:t>
              </a:r>
              <a:endParaRPr lang="zh-CN" altLang="en-US" sz="1600" b="1" dirty="0">
                <a:solidFill>
                  <a:srgbClr val="0070C0"/>
                </a:solidFill>
                <a:latin typeface="微软雅黑" panose="020B0503020204020204" charset="-122"/>
                <a:ea typeface="微软雅黑" panose="020B0503020204020204" charset="-122"/>
              </a:endParaRPr>
            </a:p>
            <a:p>
              <a:pPr indent="720090">
                <a:lnSpc>
                  <a:spcPct val="125000"/>
                </a:lnSpc>
              </a:pPr>
              <a:r>
                <a:rPr lang="en-US" altLang="zh-CN" sz="1400" b="1" dirty="0">
                  <a:solidFill>
                    <a:srgbClr val="0070C0"/>
                  </a:solidFill>
                  <a:latin typeface="微软雅黑" panose="020B0503020204020204" charset="-122"/>
                  <a:ea typeface="微软雅黑" panose="020B0503020204020204" charset="-122"/>
                </a:rPr>
                <a:t>4723</a:t>
              </a:r>
              <a:r>
                <a:rPr lang="zh-CN" altLang="en-US" sz="1400" b="1" dirty="0">
                  <a:solidFill>
                    <a:srgbClr val="0070C0"/>
                  </a:solidFill>
                  <a:latin typeface="微软雅黑" panose="020B0503020204020204" charset="-122"/>
                  <a:ea typeface="微软雅黑" panose="020B0503020204020204" charset="-122"/>
                </a:rPr>
                <a:t>份造像的元数据，含有</a:t>
              </a:r>
              <a:r>
                <a:rPr lang="en-US" altLang="zh-CN" sz="1400" b="1" dirty="0">
                  <a:solidFill>
                    <a:srgbClr val="0070C0"/>
                  </a:solidFill>
                  <a:latin typeface="微软雅黑" panose="020B0503020204020204" charset="-122"/>
                  <a:ea typeface="微软雅黑" panose="020B0503020204020204" charset="-122"/>
                  <a:sym typeface="+mn-ea"/>
                </a:rPr>
                <a:t>1330</a:t>
              </a:r>
              <a:r>
                <a:rPr lang="zh-CN" altLang="en-US" sz="1400" b="1" dirty="0">
                  <a:solidFill>
                    <a:srgbClr val="0070C0"/>
                  </a:solidFill>
                  <a:latin typeface="微软雅黑" panose="020B0503020204020204" charset="-122"/>
                  <a:ea typeface="微软雅黑" panose="020B0503020204020204" charset="-122"/>
                  <a:sym typeface="+mn-ea"/>
                </a:rPr>
                <a:t>个分类下的</a:t>
              </a:r>
              <a:r>
                <a:rPr lang="en-US" altLang="zh-CN" sz="1400" b="1" dirty="0">
                  <a:solidFill>
                    <a:srgbClr val="0070C0"/>
                  </a:solidFill>
                  <a:latin typeface="微软雅黑" panose="020B0503020204020204" charset="-122"/>
                  <a:ea typeface="微软雅黑" panose="020B0503020204020204" charset="-122"/>
                </a:rPr>
                <a:t>4719</a:t>
              </a:r>
              <a:r>
                <a:rPr lang="zh-CN" altLang="en-US" sz="1400" b="1" dirty="0">
                  <a:solidFill>
                    <a:srgbClr val="0070C0"/>
                  </a:solidFill>
                  <a:latin typeface="微软雅黑" panose="020B0503020204020204" charset="-122"/>
                  <a:ea typeface="微软雅黑" panose="020B0503020204020204" charset="-122"/>
                </a:rPr>
                <a:t>张图像</a:t>
              </a:r>
              <a:r>
                <a:rPr lang="zh-CN" altLang="en-US" sz="1400" dirty="0">
                  <a:solidFill>
                    <a:srgbClr val="262626"/>
                  </a:solidFill>
                  <a:latin typeface="微软雅黑" panose="020B0503020204020204" charset="-122"/>
                  <a:ea typeface="微软雅黑" panose="020B0503020204020204" charset="-122"/>
                </a:rPr>
                <a:t>，图像均在</a:t>
              </a:r>
              <a:r>
                <a:rPr lang="en-US" altLang="zh-CN" sz="1400" dirty="0">
                  <a:solidFill>
                    <a:srgbClr val="262626"/>
                  </a:solidFill>
                  <a:latin typeface="微软雅黑" panose="020B0503020204020204" charset="-122"/>
                  <a:ea typeface="微软雅黑" panose="020B0503020204020204" charset="-122"/>
                </a:rPr>
                <a:t>2MB</a:t>
              </a:r>
              <a:r>
                <a:rPr lang="zh-CN" altLang="en-US" sz="1400" dirty="0">
                  <a:solidFill>
                    <a:srgbClr val="262626"/>
                  </a:solidFill>
                  <a:latin typeface="微软雅黑" panose="020B0503020204020204" charset="-122"/>
                  <a:ea typeface="微软雅黑" panose="020B0503020204020204" charset="-122"/>
                </a:rPr>
                <a:t>以内，分辨率为</a:t>
              </a:r>
              <a:r>
                <a:rPr lang="en-US" altLang="zh-CN" sz="1400" dirty="0">
                  <a:solidFill>
                    <a:srgbClr val="262626"/>
                  </a:solidFill>
                  <a:latin typeface="微软雅黑" panose="020B0503020204020204" charset="-122"/>
                  <a:ea typeface="微软雅黑" panose="020B0503020204020204" charset="-122"/>
                </a:rPr>
                <a:t>96</a:t>
              </a:r>
              <a:r>
                <a:rPr lang="zh-CN" altLang="en-US" sz="1400" dirty="0">
                  <a:solidFill>
                    <a:srgbClr val="262626"/>
                  </a:solidFill>
                  <a:latin typeface="微软雅黑" panose="020B0503020204020204" charset="-122"/>
                  <a:ea typeface="微软雅黑" panose="020B0503020204020204" charset="-122"/>
                </a:rPr>
                <a:t>dpi</a:t>
              </a:r>
              <a:endParaRPr lang="zh-CN" altLang="en-US" sz="16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rPr>
                <a:t>Metadata</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for</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4,723</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statues</a:t>
              </a:r>
              <a:r>
                <a:rPr lang="zh-CN" altLang="en-US" sz="1200" b="1" dirty="0">
                  <a:solidFill>
                    <a:srgbClr val="0070C0"/>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which</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include</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4,719</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images</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under</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1,330</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categories</a:t>
              </a:r>
              <a:r>
                <a:rPr lang="en-US" altLang="zh-CN" sz="1200" dirty="0">
                  <a:solidFill>
                    <a:srgbClr val="262626"/>
                  </a:solidFill>
                  <a:latin typeface="微软雅黑" panose="020B0503020204020204" charset="-122"/>
                  <a:ea typeface="微软雅黑" panose="020B0503020204020204" charset="-122"/>
                </a:rPr>
                <a:t>.</a:t>
              </a:r>
              <a:r>
                <a:rPr lang="zh-CN" altLang="en-US" sz="1200" dirty="0">
                  <a:solidFill>
                    <a:srgbClr val="262626"/>
                  </a:solidFill>
                  <a:latin typeface="微软雅黑" panose="020B0503020204020204" charset="-122"/>
                  <a:ea typeface="微软雅黑" panose="020B0503020204020204" charset="-122"/>
                </a:rPr>
                <a:t> </a:t>
              </a:r>
              <a:endParaRPr lang="zh-CN" altLang="en-US" sz="12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sym typeface="+mn-ea"/>
                </a:rPr>
                <a:t>Size per image</a:t>
              </a:r>
              <a:r>
                <a:rPr lang="en-US" altLang="zh-CN" sz="1200" dirty="0">
                  <a:solidFill>
                    <a:srgbClr val="262626"/>
                  </a:solidFill>
                  <a:latin typeface="微软雅黑" panose="020B0503020204020204" charset="-122"/>
                  <a:ea typeface="微软雅黑" panose="020B0503020204020204" charset="-122"/>
                </a:rPr>
                <a:t>:</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under</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2MB.</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Resolution:</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96dpi.</a:t>
              </a:r>
              <a:endParaRPr lang="en-US" altLang="zh-CN" sz="1600" dirty="0">
                <a:solidFill>
                  <a:srgbClr val="262626"/>
                </a:solidFill>
                <a:latin typeface="微软雅黑" panose="020B0503020204020204" charset="-122"/>
                <a:ea typeface="微软雅黑" panose="020B0503020204020204" charset="-122"/>
              </a:endParaRPr>
            </a:p>
          </p:txBody>
        </p:sp>
        <p:sp>
          <p:nvSpPr>
            <p:cNvPr id="5" name="矩形 4"/>
            <p:cNvSpPr/>
            <p:nvPr/>
          </p:nvSpPr>
          <p:spPr bwMode="auto">
            <a:xfrm>
              <a:off x="962" y="6919"/>
              <a:ext cx="11384" cy="497"/>
            </a:xfrm>
            <a:prstGeom prst="rect">
              <a:avLst/>
            </a:prstGeom>
            <a:solidFill>
              <a:srgbClr val="0070C0"/>
            </a:solidFill>
            <a:ln>
              <a:noFill/>
            </a:ln>
          </p:spPr>
          <p:txBody>
            <a:bodyPr vert="horz" wrap="square" lIns="91440" tIns="45720" rIns="91440" bIns="45720" numCol="1" rtlCol="0" anchor="t" anchorCtr="0" compatLnSpc="1"/>
            <a:lstStyle/>
            <a:p>
              <a:pPr algn="l"/>
              <a:r>
                <a:rPr lang="zh-CN" altLang="en-US" b="1" dirty="0">
                  <a:solidFill>
                    <a:schemeClr val="bg1"/>
                  </a:solidFill>
                  <a:latin typeface="微软雅黑" panose="020B0503020204020204" charset="-122"/>
                  <a:ea typeface="微软雅黑" panose="020B0503020204020204" charset="-122"/>
                </a:rPr>
                <a:t>寺庙造像数据库 </a:t>
              </a:r>
              <a:r>
                <a:rPr lang="en-US" altLang="zh-CN" sz="1600" b="1" dirty="0">
                  <a:solidFill>
                    <a:schemeClr val="bg1"/>
                  </a:solidFill>
                  <a:latin typeface="微软雅黑" panose="020B0503020204020204" charset="-122"/>
                  <a:ea typeface="微软雅黑" panose="020B0503020204020204" charset="-122"/>
                </a:rPr>
                <a:t>Database of Chinese Temples' statues</a:t>
              </a:r>
              <a:endParaRPr lang="en-US" altLang="zh-CN" sz="1600" b="1" dirty="0">
                <a:solidFill>
                  <a:schemeClr val="bg1"/>
                </a:solidFill>
                <a:latin typeface="微软雅黑" panose="020B0503020204020204" charset="-122"/>
                <a:ea typeface="微软雅黑" panose="020B0503020204020204" charset="-122"/>
              </a:endParaRPr>
            </a:p>
          </p:txBody>
        </p:sp>
      </p:grpSp>
      <p:grpSp>
        <p:nvGrpSpPr>
          <p:cNvPr id="15" name="组合 14"/>
          <p:cNvGrpSpPr/>
          <p:nvPr/>
        </p:nvGrpSpPr>
        <p:grpSpPr>
          <a:xfrm>
            <a:off x="610870" y="5522595"/>
            <a:ext cx="7929245" cy="1136015"/>
            <a:chOff x="962" y="8626"/>
            <a:chExt cx="12487" cy="1789"/>
          </a:xfrm>
        </p:grpSpPr>
        <p:sp>
          <p:nvSpPr>
            <p:cNvPr id="6" name="文本框 5"/>
            <p:cNvSpPr txBox="1"/>
            <p:nvPr/>
          </p:nvSpPr>
          <p:spPr>
            <a:xfrm>
              <a:off x="1811" y="8939"/>
              <a:ext cx="11638" cy="1476"/>
            </a:xfrm>
            <a:prstGeom prst="rect">
              <a:avLst/>
            </a:prstGeom>
            <a:noFill/>
            <a:ln w="25400">
              <a:solidFill>
                <a:srgbClr val="0070C0"/>
              </a:solidFill>
            </a:ln>
          </p:spPr>
          <p:txBody>
            <a:bodyPr wrap="square" rtlCol="0">
              <a:spAutoFit/>
            </a:bodyPr>
            <a:lstStyle/>
            <a:p>
              <a:pPr indent="720090">
                <a:lnSpc>
                  <a:spcPct val="125000"/>
                </a:lnSpc>
              </a:pPr>
              <a:r>
                <a:rPr lang="en-US" altLang="zh-CN" sz="600" b="1" dirty="0">
                  <a:solidFill>
                    <a:srgbClr val="0070C0"/>
                  </a:solidFill>
                  <a:latin typeface="微软雅黑" panose="020B0503020204020204" charset="-122"/>
                  <a:ea typeface="微软雅黑" panose="020B0503020204020204" charset="-122"/>
                </a:rPr>
                <a:t> </a:t>
              </a:r>
              <a:endParaRPr lang="zh-CN" altLang="en-US" sz="1600" b="1" dirty="0">
                <a:solidFill>
                  <a:srgbClr val="0070C0"/>
                </a:solidFill>
                <a:latin typeface="微软雅黑" panose="020B0503020204020204" charset="-122"/>
                <a:ea typeface="微软雅黑" panose="020B0503020204020204" charset="-122"/>
              </a:endParaRPr>
            </a:p>
            <a:p>
              <a:pPr indent="720090">
                <a:lnSpc>
                  <a:spcPct val="125000"/>
                </a:lnSpc>
              </a:pPr>
              <a:r>
                <a:rPr lang="en-US" altLang="zh-CN" sz="1400" b="1" dirty="0">
                  <a:solidFill>
                    <a:srgbClr val="0070C0"/>
                  </a:solidFill>
                  <a:latin typeface="微软雅黑" panose="020B0503020204020204" charset="-122"/>
                  <a:ea typeface="微软雅黑" panose="020B0503020204020204" charset="-122"/>
                </a:rPr>
                <a:t>2877</a:t>
              </a:r>
              <a:r>
                <a:rPr lang="zh-CN" altLang="en-US" sz="1400" b="1" dirty="0">
                  <a:solidFill>
                    <a:srgbClr val="0070C0"/>
                  </a:solidFill>
                  <a:latin typeface="微软雅黑" panose="020B0503020204020204" charset="-122"/>
                  <a:ea typeface="微软雅黑" panose="020B0503020204020204" charset="-122"/>
                </a:rPr>
                <a:t>张敦煌壁画，均含有</a:t>
              </a:r>
              <a:r>
                <a:rPr lang="zh-CN" sz="1400" b="1" dirty="0">
                  <a:solidFill>
                    <a:srgbClr val="0070C0"/>
                  </a:solidFill>
                  <a:latin typeface="微软雅黑" panose="020B0503020204020204" charset="-122"/>
                  <a:ea typeface="微软雅黑" panose="020B0503020204020204" charset="-122"/>
                  <a:sym typeface="+mn-ea"/>
                </a:rPr>
                <a:t>元数据</a:t>
              </a:r>
              <a:r>
                <a:rPr lang="zh-CN" altLang="en-US" sz="1400" dirty="0">
                  <a:solidFill>
                    <a:srgbClr val="262626"/>
                  </a:solidFill>
                  <a:latin typeface="微软雅黑" panose="020B0503020204020204" charset="-122"/>
                  <a:ea typeface="微软雅黑" panose="020B0503020204020204" charset="-122"/>
                </a:rPr>
                <a:t>，图像均在</a:t>
              </a:r>
              <a:r>
                <a:rPr lang="en-US" altLang="zh-CN" sz="1400" dirty="0">
                  <a:solidFill>
                    <a:srgbClr val="262626"/>
                  </a:solidFill>
                  <a:latin typeface="微软雅黑" panose="020B0503020204020204" charset="-122"/>
                  <a:ea typeface="微软雅黑" panose="020B0503020204020204" charset="-122"/>
                </a:rPr>
                <a:t>10MB</a:t>
              </a:r>
              <a:r>
                <a:rPr lang="zh-CN" altLang="en-US" sz="1400" dirty="0">
                  <a:solidFill>
                    <a:srgbClr val="262626"/>
                  </a:solidFill>
                  <a:latin typeface="微软雅黑" panose="020B0503020204020204" charset="-122"/>
                  <a:ea typeface="微软雅黑" panose="020B0503020204020204" charset="-122"/>
                </a:rPr>
                <a:t>以内，分辨率为</a:t>
              </a:r>
              <a:r>
                <a:rPr lang="en-US" altLang="zh-CN" sz="1400" dirty="0">
                  <a:solidFill>
                    <a:srgbClr val="262626"/>
                  </a:solidFill>
                  <a:latin typeface="微软雅黑" panose="020B0503020204020204" charset="-122"/>
                  <a:ea typeface="微软雅黑" panose="020B0503020204020204" charset="-122"/>
                </a:rPr>
                <a:t>96</a:t>
              </a:r>
              <a:r>
                <a:rPr lang="zh-CN" altLang="en-US" sz="1400" dirty="0">
                  <a:solidFill>
                    <a:srgbClr val="262626"/>
                  </a:solidFill>
                  <a:latin typeface="微软雅黑" panose="020B0503020204020204" charset="-122"/>
                  <a:ea typeface="微软雅黑" panose="020B0503020204020204" charset="-122"/>
                </a:rPr>
                <a:t>、</a:t>
              </a:r>
              <a:r>
                <a:rPr lang="en-US" altLang="zh-CN" sz="1400" dirty="0">
                  <a:solidFill>
                    <a:srgbClr val="262626"/>
                  </a:solidFill>
                  <a:latin typeface="微软雅黑" panose="020B0503020204020204" charset="-122"/>
                  <a:ea typeface="微软雅黑" panose="020B0503020204020204" charset="-122"/>
                </a:rPr>
                <a:t>300</a:t>
              </a:r>
              <a:r>
                <a:rPr lang="zh-CN" altLang="en-US" sz="1400" dirty="0">
                  <a:solidFill>
                    <a:srgbClr val="262626"/>
                  </a:solidFill>
                  <a:latin typeface="微软雅黑" panose="020B0503020204020204" charset="-122"/>
                  <a:ea typeface="微软雅黑" panose="020B0503020204020204" charset="-122"/>
                </a:rPr>
                <a:t>dpi</a:t>
              </a:r>
              <a:endParaRPr lang="zh-CN" altLang="en-US" sz="16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rPr>
                <a:t>Metadata</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for</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2,877</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images of </a:t>
              </a:r>
              <a:r>
                <a:rPr lang="en-US" altLang="zh-CN" sz="1200" b="1" dirty="0" err="1">
                  <a:solidFill>
                    <a:srgbClr val="0070C0"/>
                  </a:solidFill>
                  <a:latin typeface="微软雅黑" panose="020B0503020204020204" charset="-122"/>
                  <a:ea typeface="微软雅黑" panose="020B0503020204020204" charset="-122"/>
                </a:rPr>
                <a:t>Dunhuang</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murals</a:t>
              </a:r>
              <a:r>
                <a:rPr lang="en-US" altLang="zh-CN" sz="1200" dirty="0">
                  <a:solidFill>
                    <a:srgbClr val="262626"/>
                  </a:solidFill>
                  <a:latin typeface="微软雅黑" panose="020B0503020204020204" charset="-122"/>
                  <a:ea typeface="微软雅黑" panose="020B0503020204020204" charset="-122"/>
                </a:rPr>
                <a:t>.</a:t>
              </a:r>
              <a:r>
                <a:rPr lang="zh-CN" altLang="en-US" sz="1200" dirty="0">
                  <a:solidFill>
                    <a:srgbClr val="262626"/>
                  </a:solidFill>
                  <a:latin typeface="微软雅黑" panose="020B0503020204020204" charset="-122"/>
                  <a:ea typeface="微软雅黑" panose="020B0503020204020204" charset="-122"/>
                </a:rPr>
                <a:t> </a:t>
              </a:r>
              <a:endParaRPr lang="zh-CN" altLang="en-US" sz="12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sym typeface="+mn-ea"/>
                </a:rPr>
                <a:t>Size per image:</a:t>
              </a:r>
              <a:r>
                <a:rPr lang="zh-CN" altLang="en-US" sz="1200" dirty="0">
                  <a:solidFill>
                    <a:srgbClr val="262626"/>
                  </a:solidFill>
                  <a:latin typeface="微软雅黑" panose="020B0503020204020204" charset="-122"/>
                  <a:ea typeface="微软雅黑" panose="020B0503020204020204" charset="-122"/>
                  <a:sym typeface="+mn-ea"/>
                </a:rPr>
                <a:t> </a:t>
              </a:r>
              <a:r>
                <a:rPr lang="en-US" altLang="zh-CN" sz="1200" dirty="0">
                  <a:solidFill>
                    <a:srgbClr val="262626"/>
                  </a:solidFill>
                  <a:latin typeface="微软雅黑" panose="020B0503020204020204" charset="-122"/>
                  <a:ea typeface="微软雅黑" panose="020B0503020204020204" charset="-122"/>
                </a:rPr>
                <a:t>under</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10MB.   </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Resolution:</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96;</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300dpi.</a:t>
              </a:r>
              <a:endParaRPr lang="en-US" altLang="zh-CN" sz="1600" dirty="0">
                <a:solidFill>
                  <a:srgbClr val="262626"/>
                </a:solidFill>
                <a:latin typeface="微软雅黑" panose="020B0503020204020204" charset="-122"/>
                <a:ea typeface="微软雅黑" panose="020B0503020204020204" charset="-122"/>
              </a:endParaRPr>
            </a:p>
          </p:txBody>
        </p:sp>
        <p:sp>
          <p:nvSpPr>
            <p:cNvPr id="7" name="矩形 6"/>
            <p:cNvSpPr/>
            <p:nvPr/>
          </p:nvSpPr>
          <p:spPr bwMode="auto">
            <a:xfrm>
              <a:off x="962" y="8626"/>
              <a:ext cx="11384" cy="483"/>
            </a:xfrm>
            <a:prstGeom prst="rect">
              <a:avLst/>
            </a:prstGeom>
            <a:solidFill>
              <a:srgbClr val="0070C0"/>
            </a:solidFill>
            <a:ln>
              <a:noFill/>
            </a:ln>
          </p:spPr>
          <p:txBody>
            <a:bodyPr vert="horz" wrap="square" lIns="91440" tIns="45720" rIns="91440" bIns="45720" numCol="1" rtlCol="0" anchor="t" anchorCtr="0" compatLnSpc="1"/>
            <a:lstStyle/>
            <a:p>
              <a:pPr algn="l"/>
              <a:r>
                <a:rPr lang="zh-CN" altLang="en-US" b="1" dirty="0">
                  <a:solidFill>
                    <a:schemeClr val="bg1"/>
                  </a:solidFill>
                  <a:latin typeface="微软雅黑" panose="020B0503020204020204" charset="-122"/>
                  <a:ea typeface="微软雅黑" panose="020B0503020204020204" charset="-122"/>
                </a:rPr>
                <a:t>敦煌图册扫描件 </a:t>
              </a:r>
              <a:r>
                <a:rPr lang="en-US" altLang="zh-CN" sz="1600" b="1" dirty="0">
                  <a:solidFill>
                    <a:schemeClr val="bg1"/>
                  </a:solidFill>
                  <a:latin typeface="微软雅黑" panose="020B0503020204020204" charset="-122"/>
                  <a:ea typeface="微软雅黑" panose="020B0503020204020204" charset="-122"/>
                </a:rPr>
                <a:t>Scanning of Dunhuang Picture Album</a:t>
              </a:r>
              <a:endParaRPr lang="en-US" altLang="zh-CN" sz="1600" b="1" dirty="0">
                <a:solidFill>
                  <a:schemeClr val="bg1"/>
                </a:solidFill>
                <a:latin typeface="微软雅黑" panose="020B0503020204020204" charset="-122"/>
                <a:ea typeface="微软雅黑" panose="020B0503020204020204" charset="-122"/>
              </a:endParaRPr>
            </a:p>
          </p:txBody>
        </p:sp>
      </p:grpSp>
      <p:grpSp>
        <p:nvGrpSpPr>
          <p:cNvPr id="16" name="组合 15"/>
          <p:cNvGrpSpPr/>
          <p:nvPr/>
        </p:nvGrpSpPr>
        <p:grpSpPr>
          <a:xfrm>
            <a:off x="610870" y="997585"/>
            <a:ext cx="7922260" cy="1357630"/>
            <a:chOff x="962" y="1571"/>
            <a:chExt cx="12476" cy="2138"/>
          </a:xfrm>
        </p:grpSpPr>
        <p:sp>
          <p:nvSpPr>
            <p:cNvPr id="28" name="文本框 27"/>
            <p:cNvSpPr txBox="1"/>
            <p:nvPr/>
          </p:nvSpPr>
          <p:spPr>
            <a:xfrm>
              <a:off x="1800" y="1808"/>
              <a:ext cx="11638" cy="1901"/>
            </a:xfrm>
            <a:prstGeom prst="rect">
              <a:avLst/>
            </a:prstGeom>
            <a:noFill/>
            <a:ln w="25400">
              <a:solidFill>
                <a:srgbClr val="0070C0"/>
              </a:solidFill>
            </a:ln>
          </p:spPr>
          <p:txBody>
            <a:bodyPr wrap="square" rtlCol="0">
              <a:spAutoFit/>
            </a:bodyPr>
            <a:lstStyle/>
            <a:p>
              <a:pPr indent="720090">
                <a:lnSpc>
                  <a:spcPct val="125000"/>
                </a:lnSpc>
              </a:pPr>
              <a:r>
                <a:rPr lang="en-US" altLang="zh-CN" sz="600" b="1" dirty="0">
                  <a:solidFill>
                    <a:srgbClr val="0070C0"/>
                  </a:solidFill>
                  <a:latin typeface="微软雅黑" panose="020B0503020204020204" charset="-122"/>
                  <a:ea typeface="微软雅黑" panose="020B0503020204020204" charset="-122"/>
                </a:rPr>
                <a:t> </a:t>
              </a:r>
              <a:endParaRPr lang="zh-CN" altLang="en-US" sz="1600" b="1" dirty="0">
                <a:solidFill>
                  <a:srgbClr val="0070C0"/>
                </a:solidFill>
                <a:latin typeface="微软雅黑" panose="020B0503020204020204" charset="-122"/>
                <a:ea typeface="微软雅黑" panose="020B0503020204020204" charset="-122"/>
              </a:endParaRPr>
            </a:p>
            <a:p>
              <a:pPr indent="720090">
                <a:lnSpc>
                  <a:spcPct val="125000"/>
                </a:lnSpc>
              </a:pPr>
              <a:r>
                <a:rPr lang="en-US" altLang="zh-CN" sz="1400" b="1" dirty="0">
                  <a:solidFill>
                    <a:srgbClr val="0070C0"/>
                  </a:solidFill>
                  <a:latin typeface="微软雅黑" panose="020B0503020204020204" charset="-122"/>
                  <a:ea typeface="微软雅黑" panose="020B0503020204020204" charset="-122"/>
                </a:rPr>
                <a:t>413628</a:t>
              </a:r>
              <a:r>
                <a:rPr lang="zh-CN" altLang="en-US" sz="1400" b="1" dirty="0">
                  <a:solidFill>
                    <a:srgbClr val="0070C0"/>
                  </a:solidFill>
                  <a:latin typeface="微软雅黑" panose="020B0503020204020204" charset="-122"/>
                  <a:ea typeface="微软雅黑" panose="020B0503020204020204" charset="-122"/>
                </a:rPr>
                <a:t>份文物的元数据，含有273967张图像</a:t>
              </a:r>
              <a:r>
                <a:rPr lang="zh-CN" altLang="en-US" sz="1400" dirty="0">
                  <a:solidFill>
                    <a:srgbClr val="262626"/>
                  </a:solidFill>
                  <a:latin typeface="微软雅黑" panose="020B0503020204020204" charset="-122"/>
                  <a:ea typeface="微软雅黑" panose="020B0503020204020204" charset="-122"/>
                </a:rPr>
                <a:t>，图像大小均在</a:t>
              </a:r>
              <a:r>
                <a:rPr lang="en-US" altLang="zh-CN" sz="1400" dirty="0">
                  <a:solidFill>
                    <a:srgbClr val="262626"/>
                  </a:solidFill>
                  <a:latin typeface="微软雅黑" panose="020B0503020204020204" charset="-122"/>
                  <a:ea typeface="微软雅黑" panose="020B0503020204020204" charset="-122"/>
                </a:rPr>
                <a:t>800KB</a:t>
              </a:r>
              <a:r>
                <a:rPr lang="zh-CN" altLang="en-US" sz="1400" dirty="0">
                  <a:solidFill>
                    <a:srgbClr val="262626"/>
                  </a:solidFill>
                  <a:latin typeface="微软雅黑" panose="020B0503020204020204" charset="-122"/>
                  <a:ea typeface="微软雅黑" panose="020B0503020204020204" charset="-122"/>
                </a:rPr>
                <a:t>以内，分辨率为72、150、180、300、600dpi</a:t>
              </a:r>
              <a:endParaRPr lang="zh-CN" altLang="en-US" sz="16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rPr>
                <a:t>Metadata</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for</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413,628</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cultural</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relics</a:t>
              </a:r>
              <a:r>
                <a:rPr lang="zh-CN" altLang="en-US" sz="1200" b="1" dirty="0">
                  <a:solidFill>
                    <a:srgbClr val="0070C0"/>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which</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include</a:t>
              </a:r>
              <a:r>
                <a:rPr lang="zh-CN" altLang="en-US" sz="1200" dirty="0">
                  <a:solidFill>
                    <a:srgbClr val="262626"/>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273,967</a:t>
              </a:r>
              <a:r>
                <a:rPr lang="zh-CN" altLang="en-US" sz="1200" b="1" dirty="0">
                  <a:solidFill>
                    <a:srgbClr val="0070C0"/>
                  </a:solidFill>
                  <a:latin typeface="微软雅黑" panose="020B0503020204020204" charset="-122"/>
                  <a:ea typeface="微软雅黑" panose="020B0503020204020204" charset="-122"/>
                </a:rPr>
                <a:t> </a:t>
              </a:r>
              <a:r>
                <a:rPr lang="en-US" altLang="zh-CN" sz="1200" b="1" dirty="0">
                  <a:solidFill>
                    <a:srgbClr val="0070C0"/>
                  </a:solidFill>
                  <a:latin typeface="微软雅黑" panose="020B0503020204020204" charset="-122"/>
                  <a:ea typeface="微软雅黑" panose="020B0503020204020204" charset="-122"/>
                </a:rPr>
                <a:t>images</a:t>
              </a:r>
              <a:r>
                <a:rPr lang="en-US" altLang="zh-CN" sz="1200" dirty="0">
                  <a:solidFill>
                    <a:srgbClr val="262626"/>
                  </a:solidFill>
                  <a:latin typeface="微软雅黑" panose="020B0503020204020204" charset="-122"/>
                  <a:ea typeface="微软雅黑" panose="020B0503020204020204" charset="-122"/>
                </a:rPr>
                <a:t>.</a:t>
              </a:r>
              <a:r>
                <a:rPr lang="zh-CN" altLang="en-US" sz="1200" dirty="0">
                  <a:solidFill>
                    <a:srgbClr val="262626"/>
                  </a:solidFill>
                  <a:latin typeface="微软雅黑" panose="020B0503020204020204" charset="-122"/>
                  <a:ea typeface="微软雅黑" panose="020B0503020204020204" charset="-122"/>
                </a:rPr>
                <a:t> </a:t>
              </a:r>
              <a:endParaRPr lang="zh-CN" altLang="en-US" sz="1200" dirty="0">
                <a:solidFill>
                  <a:srgbClr val="262626"/>
                </a:solidFill>
                <a:latin typeface="微软雅黑" panose="020B0503020204020204" charset="-122"/>
                <a:ea typeface="微软雅黑" panose="020B0503020204020204" charset="-122"/>
              </a:endParaRPr>
            </a:p>
            <a:p>
              <a:pPr indent="720090">
                <a:lnSpc>
                  <a:spcPct val="125000"/>
                </a:lnSpc>
              </a:pPr>
              <a:r>
                <a:rPr lang="en-US" altLang="zh-CN" sz="1200" dirty="0">
                  <a:solidFill>
                    <a:srgbClr val="262626"/>
                  </a:solidFill>
                  <a:latin typeface="微软雅黑" panose="020B0503020204020204" charset="-122"/>
                  <a:ea typeface="微软雅黑" panose="020B0503020204020204" charset="-122"/>
                </a:rPr>
                <a:t>Size per image:</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under</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800kb.</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Resolution:</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72</a:t>
              </a:r>
              <a:r>
                <a:rPr 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150;</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180;</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300;</a:t>
              </a:r>
              <a:r>
                <a:rPr lang="zh-CN" altLang="en-US" sz="1200" dirty="0">
                  <a:solidFill>
                    <a:srgbClr val="262626"/>
                  </a:solidFill>
                  <a:latin typeface="微软雅黑" panose="020B0503020204020204" charset="-122"/>
                  <a:ea typeface="微软雅黑" panose="020B0503020204020204" charset="-122"/>
                </a:rPr>
                <a:t> </a:t>
              </a:r>
              <a:r>
                <a:rPr lang="en-US" altLang="zh-CN" sz="1200" dirty="0">
                  <a:solidFill>
                    <a:srgbClr val="262626"/>
                  </a:solidFill>
                  <a:latin typeface="微软雅黑" panose="020B0503020204020204" charset="-122"/>
                  <a:ea typeface="微软雅黑" panose="020B0503020204020204" charset="-122"/>
                </a:rPr>
                <a:t>600dpi.</a:t>
              </a:r>
              <a:endParaRPr lang="en-US" altLang="zh-CN" sz="1200" dirty="0">
                <a:solidFill>
                  <a:srgbClr val="262626"/>
                </a:solidFill>
                <a:latin typeface="微软雅黑" panose="020B0503020204020204" charset="-122"/>
                <a:ea typeface="微软雅黑" panose="020B0503020204020204" charset="-122"/>
              </a:endParaRPr>
            </a:p>
          </p:txBody>
        </p:sp>
        <p:sp>
          <p:nvSpPr>
            <p:cNvPr id="14" name="矩形 13"/>
            <p:cNvSpPr/>
            <p:nvPr/>
          </p:nvSpPr>
          <p:spPr bwMode="auto">
            <a:xfrm>
              <a:off x="962" y="1571"/>
              <a:ext cx="11384" cy="483"/>
            </a:xfrm>
            <a:prstGeom prst="rect">
              <a:avLst/>
            </a:prstGeom>
            <a:solidFill>
              <a:srgbClr val="0070C0"/>
            </a:solidFill>
            <a:ln>
              <a:noFill/>
            </a:ln>
          </p:spPr>
          <p:txBody>
            <a:bodyPr vert="horz" wrap="square" lIns="91440" tIns="45720" rIns="91440" bIns="45720" numCol="1" rtlCol="0" anchor="t" anchorCtr="0" compatLnSpc="1"/>
            <a:p>
              <a:pPr algn="l"/>
              <a:r>
                <a:rPr lang="zh-CN" altLang="en-US" b="1" dirty="0">
                  <a:solidFill>
                    <a:schemeClr val="bg1"/>
                  </a:solidFill>
                  <a:latin typeface="微软雅黑" panose="020B0503020204020204" charset="-122"/>
                  <a:ea typeface="微软雅黑" panose="020B0503020204020204" charset="-122"/>
                  <a:sym typeface="+mn-ea"/>
                </a:rPr>
                <a:t>大都会博物馆 Metropolitan Museum of Art  </a:t>
              </a:r>
              <a:endParaRPr lang="en-US" altLang="zh-CN" sz="1600" b="1" dirty="0">
                <a:solidFill>
                  <a:schemeClr val="bg1"/>
                </a:solidFill>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DrHongYu\Desktop\TIM截图20181025201216.jpgTIM截图20181025201216"/>
          <p:cNvPicPr>
            <a:picLocks noChangeAspect="1"/>
          </p:cNvPicPr>
          <p:nvPr/>
        </p:nvPicPr>
        <p:blipFill>
          <a:blip r:embed="rId1"/>
          <a:srcRect/>
          <a:stretch>
            <a:fillRect/>
          </a:stretch>
        </p:blipFill>
        <p:spPr>
          <a:xfrm>
            <a:off x="5003800" y="906238"/>
            <a:ext cx="3606715" cy="5374640"/>
          </a:xfrm>
          <a:prstGeom prst="rect">
            <a:avLst/>
          </a:prstGeom>
          <a:ln w="25400">
            <a:solidFill>
              <a:schemeClr val="accent1"/>
            </a:solidFill>
          </a:ln>
        </p:spPr>
      </p:pic>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575" y="362672"/>
            <a:ext cx="7113238"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1.</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数据集介绍</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文本 </a:t>
            </a:r>
            <a:r>
              <a:rPr lang="en-US" altLang="da-DK" sz="2400" dirty="0">
                <a:latin typeface="Times New Roman" panose="02020603050405020304" pitchFamily="18" charset="0"/>
                <a:cs typeface="Times New Roman" panose="02020603050405020304" pitchFamily="18" charset="0"/>
                <a:sym typeface="+mn-ea"/>
              </a:rPr>
              <a:t>Dataset A</a:t>
            </a:r>
            <a:r>
              <a:rPr lang="da-DK" altLang="zh-CN" sz="2400" dirty="0">
                <a:latin typeface="Times New Roman" panose="02020603050405020304" pitchFamily="18" charset="0"/>
                <a:cs typeface="Times New Roman" panose="02020603050405020304" pitchFamily="18" charset="0"/>
                <a:sym typeface="+mn-ea"/>
              </a:rPr>
              <a:t>cquisition</a:t>
            </a:r>
            <a:r>
              <a:rPr lang="en-US" altLang="da-DK" sz="2400" dirty="0">
                <a:latin typeface="Times New Roman" panose="02020603050405020304" pitchFamily="18" charset="0"/>
                <a:cs typeface="Times New Roman" panose="02020603050405020304" pitchFamily="18" charset="0"/>
                <a:sym typeface="+mn-ea"/>
              </a:rPr>
              <a:t>—Text</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p:txBody>
      </p:sp>
      <p:grpSp>
        <p:nvGrpSpPr>
          <p:cNvPr id="13" name="组合 12"/>
          <p:cNvGrpSpPr/>
          <p:nvPr/>
        </p:nvGrpSpPr>
        <p:grpSpPr>
          <a:xfrm>
            <a:off x="606743" y="1663020"/>
            <a:ext cx="548230" cy="547940"/>
            <a:chOff x="7618710" y="3833560"/>
            <a:chExt cx="548230" cy="547940"/>
          </a:xfrm>
          <a:solidFill>
            <a:schemeClr val="accent1"/>
          </a:solidFill>
        </p:grpSpPr>
        <p:sp>
          <p:nvSpPr>
            <p:cNvPr id="15" name="Freeform 5"/>
            <p:cNvSpPr>
              <a:spLocks noEditPoints="1"/>
            </p:cNvSpPr>
            <p:nvPr/>
          </p:nvSpPr>
          <p:spPr bwMode="auto">
            <a:xfrm>
              <a:off x="7618710" y="3833560"/>
              <a:ext cx="548230" cy="547940"/>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48 h 68"/>
                <a:gd name="T12" fmla="*/ 19 w 68"/>
                <a:gd name="T13" fmla="*/ 34 h 68"/>
                <a:gd name="T14" fmla="*/ 34 w 68"/>
                <a:gd name="T15" fmla="*/ 19 h 68"/>
                <a:gd name="T16" fmla="*/ 49 w 68"/>
                <a:gd name="T17" fmla="*/ 34 h 68"/>
                <a:gd name="T18" fmla="*/ 34 w 68"/>
                <a:gd name="T19" fmla="*/ 4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68">
                  <a:moveTo>
                    <a:pt x="34" y="0"/>
                  </a:moveTo>
                  <a:cubicBezTo>
                    <a:pt x="15" y="0"/>
                    <a:pt x="0" y="15"/>
                    <a:pt x="0" y="34"/>
                  </a:cubicBezTo>
                  <a:cubicBezTo>
                    <a:pt x="0" y="52"/>
                    <a:pt x="15" y="68"/>
                    <a:pt x="34" y="68"/>
                  </a:cubicBezTo>
                  <a:cubicBezTo>
                    <a:pt x="53" y="68"/>
                    <a:pt x="68" y="52"/>
                    <a:pt x="68" y="34"/>
                  </a:cubicBezTo>
                  <a:cubicBezTo>
                    <a:pt x="68" y="15"/>
                    <a:pt x="53" y="0"/>
                    <a:pt x="34" y="0"/>
                  </a:cubicBezTo>
                  <a:close/>
                  <a:moveTo>
                    <a:pt x="34" y="48"/>
                  </a:moveTo>
                  <a:cubicBezTo>
                    <a:pt x="26" y="48"/>
                    <a:pt x="19" y="42"/>
                    <a:pt x="19" y="34"/>
                  </a:cubicBezTo>
                  <a:cubicBezTo>
                    <a:pt x="19" y="25"/>
                    <a:pt x="26" y="19"/>
                    <a:pt x="34" y="19"/>
                  </a:cubicBezTo>
                  <a:cubicBezTo>
                    <a:pt x="42" y="19"/>
                    <a:pt x="49" y="25"/>
                    <a:pt x="49" y="34"/>
                  </a:cubicBezTo>
                  <a:cubicBezTo>
                    <a:pt x="49" y="42"/>
                    <a:pt x="42" y="48"/>
                    <a:pt x="34"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6"/>
            <p:cNvSpPr>
              <a:spLocks noEditPoints="1"/>
            </p:cNvSpPr>
            <p:nvPr/>
          </p:nvSpPr>
          <p:spPr bwMode="auto">
            <a:xfrm>
              <a:off x="7779988" y="3994838"/>
              <a:ext cx="225674" cy="217552"/>
            </a:xfrm>
            <a:custGeom>
              <a:avLst/>
              <a:gdLst>
                <a:gd name="T0" fmla="*/ 14 w 28"/>
                <a:gd name="T1" fmla="*/ 0 h 27"/>
                <a:gd name="T2" fmla="*/ 0 w 28"/>
                <a:gd name="T3" fmla="*/ 14 h 27"/>
                <a:gd name="T4" fmla="*/ 14 w 28"/>
                <a:gd name="T5" fmla="*/ 27 h 27"/>
                <a:gd name="T6" fmla="*/ 28 w 28"/>
                <a:gd name="T7" fmla="*/ 14 h 27"/>
                <a:gd name="T8" fmla="*/ 14 w 28"/>
                <a:gd name="T9" fmla="*/ 0 h 27"/>
                <a:gd name="T10" fmla="*/ 14 w 28"/>
                <a:gd name="T11" fmla="*/ 22 h 27"/>
                <a:gd name="T12" fmla="*/ 6 w 28"/>
                <a:gd name="T13" fmla="*/ 14 h 27"/>
                <a:gd name="T14" fmla="*/ 14 w 28"/>
                <a:gd name="T15" fmla="*/ 5 h 27"/>
                <a:gd name="T16" fmla="*/ 22 w 28"/>
                <a:gd name="T17" fmla="*/ 14 h 27"/>
                <a:gd name="T18" fmla="*/ 14 w 28"/>
                <a:gd name="T1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7">
                  <a:moveTo>
                    <a:pt x="14" y="0"/>
                  </a:moveTo>
                  <a:cubicBezTo>
                    <a:pt x="7" y="0"/>
                    <a:pt x="0" y="6"/>
                    <a:pt x="0" y="14"/>
                  </a:cubicBezTo>
                  <a:cubicBezTo>
                    <a:pt x="0" y="21"/>
                    <a:pt x="7" y="27"/>
                    <a:pt x="14" y="27"/>
                  </a:cubicBezTo>
                  <a:cubicBezTo>
                    <a:pt x="22" y="27"/>
                    <a:pt x="28" y="21"/>
                    <a:pt x="28" y="14"/>
                  </a:cubicBezTo>
                  <a:cubicBezTo>
                    <a:pt x="28" y="6"/>
                    <a:pt x="22" y="0"/>
                    <a:pt x="14" y="0"/>
                  </a:cubicBezTo>
                  <a:close/>
                  <a:moveTo>
                    <a:pt x="14" y="22"/>
                  </a:moveTo>
                  <a:cubicBezTo>
                    <a:pt x="10" y="22"/>
                    <a:pt x="6" y="18"/>
                    <a:pt x="6" y="14"/>
                  </a:cubicBezTo>
                  <a:cubicBezTo>
                    <a:pt x="6" y="9"/>
                    <a:pt x="10" y="5"/>
                    <a:pt x="14" y="5"/>
                  </a:cubicBezTo>
                  <a:cubicBezTo>
                    <a:pt x="19" y="5"/>
                    <a:pt x="22" y="9"/>
                    <a:pt x="22" y="14"/>
                  </a:cubicBezTo>
                  <a:cubicBezTo>
                    <a:pt x="22" y="18"/>
                    <a:pt x="19" y="22"/>
                    <a:pt x="14"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文本框 27"/>
          <p:cNvSpPr txBox="1"/>
          <p:nvPr/>
        </p:nvSpPr>
        <p:spPr>
          <a:xfrm>
            <a:off x="1340459" y="1052554"/>
            <a:ext cx="3321038" cy="1768475"/>
          </a:xfrm>
          <a:prstGeom prst="rect">
            <a:avLst/>
          </a:prstGeom>
          <a:noFill/>
        </p:spPr>
        <p:txBody>
          <a:bodyPr wrap="square" rtlCol="0">
            <a:spAutoFit/>
          </a:bodyPr>
          <a:lstStyle/>
          <a:p>
            <a:r>
              <a:rPr lang="en-US" altLang="zh-CN" sz="1600" b="1" dirty="0">
                <a:solidFill>
                  <a:srgbClr val="0070C0"/>
                </a:solidFill>
                <a:latin typeface="微软雅黑" panose="020B0503020204020204" charset="-122"/>
                <a:ea typeface="微软雅黑" panose="020B0503020204020204" charset="-122"/>
              </a:rPr>
              <a:t>  </a:t>
            </a:r>
            <a:r>
              <a:rPr lang="zh-CN" altLang="en-US" sz="1600" b="1" dirty="0">
                <a:solidFill>
                  <a:srgbClr val="0070C0"/>
                </a:solidFill>
                <a:latin typeface="微软雅黑" panose="020B0503020204020204" charset="-122"/>
                <a:ea typeface="微软雅黑" panose="020B0503020204020204" charset="-122"/>
              </a:rPr>
              <a:t>敦煌石窟内容总录</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，包含全部</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492</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个洞窟的详细内容介绍。已完成结构化处理，转化为了知识图谱。</a:t>
            </a:r>
            <a:endParaRPr lang="zh-CN" altLang="en-US" sz="1600" dirty="0">
              <a:solidFill>
                <a:schemeClr val="tx1">
                  <a:lumMod val="85000"/>
                  <a:lumOff val="15000"/>
                </a:schemeClr>
              </a:solidFill>
              <a:latin typeface="微软雅黑" panose="020B0503020204020204" charset="-122"/>
              <a:ea typeface="微软雅黑" panose="020B0503020204020204" charset="-122"/>
              <a:sym typeface="+mn-ea"/>
            </a:endParaRPr>
          </a:p>
          <a:p>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 </a:t>
            </a:r>
            <a:r>
              <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a:t>
            </a:r>
            <a:r>
              <a:rPr lang="en-US" altLang="zh-CN" sz="1500" b="1" dirty="0">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The </a:t>
            </a:r>
            <a:r>
              <a:rPr lang="en-US" altLang="zh-CN" sz="1500" b="1" dirty="0" err="1">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Dunhuang</a:t>
            </a:r>
            <a:r>
              <a:rPr lang="en-US" altLang="zh-CN" sz="1500" b="1" dirty="0">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 caves content list</a:t>
            </a:r>
            <a:r>
              <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a:t>
            </a:r>
            <a:r>
              <a:rPr lang="zh-CN" altLang="en-US"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a:t>
            </a:r>
            <a:r>
              <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including</a:t>
            </a:r>
            <a:r>
              <a:rPr lang="zh-CN" altLang="en-US"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a:t>
            </a:r>
            <a:r>
              <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detailed information for all 492 caves. All have been structured and turned into knowledge graph.</a:t>
            </a:r>
            <a:endPar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27" name="Freeform 13"/>
          <p:cNvSpPr>
            <a:spLocks noEditPoints="1"/>
          </p:cNvSpPr>
          <p:nvPr/>
        </p:nvSpPr>
        <p:spPr bwMode="auto">
          <a:xfrm>
            <a:off x="611188" y="3517539"/>
            <a:ext cx="570193" cy="606660"/>
          </a:xfrm>
          <a:custGeom>
            <a:avLst/>
            <a:gdLst>
              <a:gd name="T0" fmla="*/ 40 w 70"/>
              <a:gd name="T1" fmla="*/ 42 h 74"/>
              <a:gd name="T2" fmla="*/ 41 w 70"/>
              <a:gd name="T3" fmla="*/ 48 h 74"/>
              <a:gd name="T4" fmla="*/ 37 w 70"/>
              <a:gd name="T5" fmla="*/ 59 h 74"/>
              <a:gd name="T6" fmla="*/ 29 w 70"/>
              <a:gd name="T7" fmla="*/ 69 h 74"/>
              <a:gd name="T8" fmla="*/ 18 w 70"/>
              <a:gd name="T9" fmla="*/ 74 h 74"/>
              <a:gd name="T10" fmla="*/ 6 w 70"/>
              <a:gd name="T11" fmla="*/ 70 h 74"/>
              <a:gd name="T12" fmla="*/ 6 w 70"/>
              <a:gd name="T13" fmla="*/ 70 h 74"/>
              <a:gd name="T14" fmla="*/ 1 w 70"/>
              <a:gd name="T15" fmla="*/ 59 h 74"/>
              <a:gd name="T16" fmla="*/ 5 w 70"/>
              <a:gd name="T17" fmla="*/ 47 h 74"/>
              <a:gd name="T18" fmla="*/ 13 w 70"/>
              <a:gd name="T19" fmla="*/ 38 h 74"/>
              <a:gd name="T20" fmla="*/ 24 w 70"/>
              <a:gd name="T21" fmla="*/ 33 h 74"/>
              <a:gd name="T22" fmla="*/ 30 w 70"/>
              <a:gd name="T23" fmla="*/ 33 h 74"/>
              <a:gd name="T24" fmla="*/ 23 w 70"/>
              <a:gd name="T25" fmla="*/ 42 h 74"/>
              <a:gd name="T26" fmla="*/ 19 w 70"/>
              <a:gd name="T27" fmla="*/ 44 h 74"/>
              <a:gd name="T28" fmla="*/ 11 w 70"/>
              <a:gd name="T29" fmla="*/ 53 h 74"/>
              <a:gd name="T30" fmla="*/ 9 w 70"/>
              <a:gd name="T31" fmla="*/ 58 h 74"/>
              <a:gd name="T32" fmla="*/ 12 w 70"/>
              <a:gd name="T33" fmla="*/ 64 h 74"/>
              <a:gd name="T34" fmla="*/ 12 w 70"/>
              <a:gd name="T35" fmla="*/ 64 h 74"/>
              <a:gd name="T36" fmla="*/ 17 w 70"/>
              <a:gd name="T37" fmla="*/ 65 h 74"/>
              <a:gd name="T38" fmla="*/ 23 w 70"/>
              <a:gd name="T39" fmla="*/ 63 h 74"/>
              <a:gd name="T40" fmla="*/ 31 w 70"/>
              <a:gd name="T41" fmla="*/ 54 h 74"/>
              <a:gd name="T42" fmla="*/ 32 w 70"/>
              <a:gd name="T43" fmla="*/ 50 h 74"/>
              <a:gd name="T44" fmla="*/ 40 w 70"/>
              <a:gd name="T45" fmla="*/ 42 h 74"/>
              <a:gd name="T46" fmla="*/ 64 w 70"/>
              <a:gd name="T47" fmla="*/ 4 h 74"/>
              <a:gd name="T48" fmla="*/ 52 w 70"/>
              <a:gd name="T49" fmla="*/ 0 h 74"/>
              <a:gd name="T50" fmla="*/ 41 w 70"/>
              <a:gd name="T51" fmla="*/ 5 h 74"/>
              <a:gd name="T52" fmla="*/ 33 w 70"/>
              <a:gd name="T53" fmla="*/ 15 h 74"/>
              <a:gd name="T54" fmla="*/ 29 w 70"/>
              <a:gd name="T55" fmla="*/ 26 h 74"/>
              <a:gd name="T56" fmla="*/ 31 w 70"/>
              <a:gd name="T57" fmla="*/ 32 h 74"/>
              <a:gd name="T58" fmla="*/ 38 w 70"/>
              <a:gd name="T59" fmla="*/ 24 h 74"/>
              <a:gd name="T60" fmla="*/ 40 w 70"/>
              <a:gd name="T61" fmla="*/ 20 h 74"/>
              <a:gd name="T62" fmla="*/ 47 w 70"/>
              <a:gd name="T63" fmla="*/ 11 h 74"/>
              <a:gd name="T64" fmla="*/ 53 w 70"/>
              <a:gd name="T65" fmla="*/ 9 h 74"/>
              <a:gd name="T66" fmla="*/ 58 w 70"/>
              <a:gd name="T67" fmla="*/ 10 h 74"/>
              <a:gd name="T68" fmla="*/ 58 w 70"/>
              <a:gd name="T69" fmla="*/ 10 h 74"/>
              <a:gd name="T70" fmla="*/ 61 w 70"/>
              <a:gd name="T71" fmla="*/ 16 h 74"/>
              <a:gd name="T72" fmla="*/ 59 w 70"/>
              <a:gd name="T73" fmla="*/ 21 h 74"/>
              <a:gd name="T74" fmla="*/ 51 w 70"/>
              <a:gd name="T75" fmla="*/ 30 h 74"/>
              <a:gd name="T76" fmla="*/ 48 w 70"/>
              <a:gd name="T77" fmla="*/ 32 h 74"/>
              <a:gd name="T78" fmla="*/ 41 w 70"/>
              <a:gd name="T79" fmla="*/ 41 h 74"/>
              <a:gd name="T80" fmla="*/ 46 w 70"/>
              <a:gd name="T81" fmla="*/ 41 h 74"/>
              <a:gd name="T82" fmla="*/ 57 w 70"/>
              <a:gd name="T83" fmla="*/ 36 h 74"/>
              <a:gd name="T84" fmla="*/ 65 w 70"/>
              <a:gd name="T85" fmla="*/ 27 h 74"/>
              <a:gd name="T86" fmla="*/ 69 w 70"/>
              <a:gd name="T87" fmla="*/ 15 h 74"/>
              <a:gd name="T88" fmla="*/ 64 w 70"/>
              <a:gd name="T89" fmla="*/ 4 h 74"/>
              <a:gd name="T90" fmla="*/ 64 w 70"/>
              <a:gd name="T91" fmla="*/ 4 h 74"/>
              <a:gd name="T92" fmla="*/ 49 w 70"/>
              <a:gd name="T93" fmla="*/ 21 h 74"/>
              <a:gd name="T94" fmla="*/ 43 w 70"/>
              <a:gd name="T95" fmla="*/ 21 h 74"/>
              <a:gd name="T96" fmla="*/ 22 w 70"/>
              <a:gd name="T97" fmla="*/ 45 h 74"/>
              <a:gd name="T98" fmla="*/ 23 w 70"/>
              <a:gd name="T99" fmla="*/ 52 h 74"/>
              <a:gd name="T100" fmla="*/ 23 w 70"/>
              <a:gd name="T101" fmla="*/ 52 h 74"/>
              <a:gd name="T102" fmla="*/ 29 w 70"/>
              <a:gd name="T103" fmla="*/ 51 h 74"/>
              <a:gd name="T104" fmla="*/ 50 w 70"/>
              <a:gd name="T105" fmla="*/ 27 h 74"/>
              <a:gd name="T106" fmla="*/ 49 w 70"/>
              <a:gd name="T107" fmla="*/ 2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0" h="74">
                <a:moveTo>
                  <a:pt x="40" y="42"/>
                </a:moveTo>
                <a:cubicBezTo>
                  <a:pt x="40" y="44"/>
                  <a:pt x="41" y="46"/>
                  <a:pt x="41" y="48"/>
                </a:cubicBezTo>
                <a:cubicBezTo>
                  <a:pt x="41" y="52"/>
                  <a:pt x="40" y="56"/>
                  <a:pt x="37" y="59"/>
                </a:cubicBezTo>
                <a:cubicBezTo>
                  <a:pt x="29" y="69"/>
                  <a:pt x="29" y="69"/>
                  <a:pt x="29" y="69"/>
                </a:cubicBezTo>
                <a:cubicBezTo>
                  <a:pt x="26" y="72"/>
                  <a:pt x="22" y="74"/>
                  <a:pt x="18" y="74"/>
                </a:cubicBezTo>
                <a:cubicBezTo>
                  <a:pt x="14" y="74"/>
                  <a:pt x="10" y="73"/>
                  <a:pt x="6" y="70"/>
                </a:cubicBezTo>
                <a:cubicBezTo>
                  <a:pt x="6" y="70"/>
                  <a:pt x="6" y="70"/>
                  <a:pt x="6" y="70"/>
                </a:cubicBezTo>
                <a:cubicBezTo>
                  <a:pt x="3" y="67"/>
                  <a:pt x="1" y="63"/>
                  <a:pt x="1" y="59"/>
                </a:cubicBezTo>
                <a:cubicBezTo>
                  <a:pt x="0" y="55"/>
                  <a:pt x="2" y="51"/>
                  <a:pt x="5" y="47"/>
                </a:cubicBezTo>
                <a:cubicBezTo>
                  <a:pt x="13" y="38"/>
                  <a:pt x="13" y="38"/>
                  <a:pt x="13" y="38"/>
                </a:cubicBezTo>
                <a:cubicBezTo>
                  <a:pt x="16" y="35"/>
                  <a:pt x="20" y="33"/>
                  <a:pt x="24" y="33"/>
                </a:cubicBezTo>
                <a:cubicBezTo>
                  <a:pt x="26" y="32"/>
                  <a:pt x="28" y="33"/>
                  <a:pt x="30" y="33"/>
                </a:cubicBezTo>
                <a:cubicBezTo>
                  <a:pt x="23" y="42"/>
                  <a:pt x="23" y="42"/>
                  <a:pt x="23" y="42"/>
                </a:cubicBezTo>
                <a:cubicBezTo>
                  <a:pt x="21" y="42"/>
                  <a:pt x="20" y="43"/>
                  <a:pt x="19" y="44"/>
                </a:cubicBezTo>
                <a:cubicBezTo>
                  <a:pt x="11" y="53"/>
                  <a:pt x="11" y="53"/>
                  <a:pt x="11" y="53"/>
                </a:cubicBezTo>
                <a:cubicBezTo>
                  <a:pt x="10" y="55"/>
                  <a:pt x="9" y="57"/>
                  <a:pt x="9" y="58"/>
                </a:cubicBezTo>
                <a:cubicBezTo>
                  <a:pt x="10" y="60"/>
                  <a:pt x="10" y="62"/>
                  <a:pt x="12" y="64"/>
                </a:cubicBezTo>
                <a:cubicBezTo>
                  <a:pt x="12" y="64"/>
                  <a:pt x="12" y="64"/>
                  <a:pt x="12" y="64"/>
                </a:cubicBezTo>
                <a:cubicBezTo>
                  <a:pt x="14" y="65"/>
                  <a:pt x="16" y="65"/>
                  <a:pt x="17" y="65"/>
                </a:cubicBezTo>
                <a:cubicBezTo>
                  <a:pt x="19" y="65"/>
                  <a:pt x="21" y="64"/>
                  <a:pt x="23" y="63"/>
                </a:cubicBezTo>
                <a:cubicBezTo>
                  <a:pt x="31" y="54"/>
                  <a:pt x="31" y="54"/>
                  <a:pt x="31" y="54"/>
                </a:cubicBezTo>
                <a:cubicBezTo>
                  <a:pt x="31" y="53"/>
                  <a:pt x="32" y="52"/>
                  <a:pt x="32" y="50"/>
                </a:cubicBezTo>
                <a:cubicBezTo>
                  <a:pt x="40" y="42"/>
                  <a:pt x="40" y="42"/>
                  <a:pt x="40" y="42"/>
                </a:cubicBezTo>
                <a:close/>
                <a:moveTo>
                  <a:pt x="64" y="4"/>
                </a:moveTo>
                <a:cubicBezTo>
                  <a:pt x="60" y="1"/>
                  <a:pt x="56" y="0"/>
                  <a:pt x="52" y="0"/>
                </a:cubicBezTo>
                <a:cubicBezTo>
                  <a:pt x="48" y="0"/>
                  <a:pt x="44" y="2"/>
                  <a:pt x="41" y="5"/>
                </a:cubicBezTo>
                <a:cubicBezTo>
                  <a:pt x="33" y="15"/>
                  <a:pt x="33" y="15"/>
                  <a:pt x="33" y="15"/>
                </a:cubicBezTo>
                <a:cubicBezTo>
                  <a:pt x="30" y="18"/>
                  <a:pt x="29" y="22"/>
                  <a:pt x="29" y="26"/>
                </a:cubicBezTo>
                <a:cubicBezTo>
                  <a:pt x="29" y="29"/>
                  <a:pt x="30" y="31"/>
                  <a:pt x="31" y="32"/>
                </a:cubicBezTo>
                <a:cubicBezTo>
                  <a:pt x="38" y="24"/>
                  <a:pt x="38" y="24"/>
                  <a:pt x="38" y="24"/>
                </a:cubicBezTo>
                <a:cubicBezTo>
                  <a:pt x="38" y="23"/>
                  <a:pt x="39" y="21"/>
                  <a:pt x="40" y="20"/>
                </a:cubicBezTo>
                <a:cubicBezTo>
                  <a:pt x="47" y="11"/>
                  <a:pt x="47" y="11"/>
                  <a:pt x="47" y="11"/>
                </a:cubicBezTo>
                <a:cubicBezTo>
                  <a:pt x="49" y="10"/>
                  <a:pt x="51" y="9"/>
                  <a:pt x="53" y="9"/>
                </a:cubicBezTo>
                <a:cubicBezTo>
                  <a:pt x="55" y="9"/>
                  <a:pt x="56" y="9"/>
                  <a:pt x="58" y="10"/>
                </a:cubicBezTo>
                <a:cubicBezTo>
                  <a:pt x="58" y="10"/>
                  <a:pt x="58" y="10"/>
                  <a:pt x="58" y="10"/>
                </a:cubicBezTo>
                <a:cubicBezTo>
                  <a:pt x="60" y="12"/>
                  <a:pt x="60" y="14"/>
                  <a:pt x="61" y="16"/>
                </a:cubicBezTo>
                <a:cubicBezTo>
                  <a:pt x="61" y="17"/>
                  <a:pt x="60" y="19"/>
                  <a:pt x="59" y="21"/>
                </a:cubicBezTo>
                <a:cubicBezTo>
                  <a:pt x="51" y="30"/>
                  <a:pt x="51" y="30"/>
                  <a:pt x="51" y="30"/>
                </a:cubicBezTo>
                <a:cubicBezTo>
                  <a:pt x="50" y="31"/>
                  <a:pt x="49" y="32"/>
                  <a:pt x="48" y="32"/>
                </a:cubicBezTo>
                <a:cubicBezTo>
                  <a:pt x="41" y="41"/>
                  <a:pt x="41" y="41"/>
                  <a:pt x="41" y="41"/>
                </a:cubicBezTo>
                <a:cubicBezTo>
                  <a:pt x="42" y="41"/>
                  <a:pt x="44" y="42"/>
                  <a:pt x="46" y="41"/>
                </a:cubicBezTo>
                <a:cubicBezTo>
                  <a:pt x="50" y="41"/>
                  <a:pt x="55" y="39"/>
                  <a:pt x="57" y="36"/>
                </a:cubicBezTo>
                <a:cubicBezTo>
                  <a:pt x="65" y="27"/>
                  <a:pt x="65" y="27"/>
                  <a:pt x="65" y="27"/>
                </a:cubicBezTo>
                <a:cubicBezTo>
                  <a:pt x="68" y="23"/>
                  <a:pt x="70" y="19"/>
                  <a:pt x="69" y="15"/>
                </a:cubicBezTo>
                <a:cubicBezTo>
                  <a:pt x="69" y="11"/>
                  <a:pt x="67" y="7"/>
                  <a:pt x="64" y="4"/>
                </a:cubicBezTo>
                <a:cubicBezTo>
                  <a:pt x="64" y="4"/>
                  <a:pt x="64" y="4"/>
                  <a:pt x="64" y="4"/>
                </a:cubicBezTo>
                <a:close/>
                <a:moveTo>
                  <a:pt x="49" y="21"/>
                </a:moveTo>
                <a:cubicBezTo>
                  <a:pt x="48" y="19"/>
                  <a:pt x="45" y="19"/>
                  <a:pt x="43" y="21"/>
                </a:cubicBezTo>
                <a:cubicBezTo>
                  <a:pt x="22" y="45"/>
                  <a:pt x="22" y="45"/>
                  <a:pt x="22" y="45"/>
                </a:cubicBezTo>
                <a:cubicBezTo>
                  <a:pt x="21" y="47"/>
                  <a:pt x="21" y="50"/>
                  <a:pt x="23" y="52"/>
                </a:cubicBezTo>
                <a:cubicBezTo>
                  <a:pt x="23" y="52"/>
                  <a:pt x="23" y="52"/>
                  <a:pt x="23" y="52"/>
                </a:cubicBezTo>
                <a:cubicBezTo>
                  <a:pt x="25" y="53"/>
                  <a:pt x="27" y="53"/>
                  <a:pt x="29" y="51"/>
                </a:cubicBezTo>
                <a:cubicBezTo>
                  <a:pt x="50" y="27"/>
                  <a:pt x="50" y="27"/>
                  <a:pt x="50" y="27"/>
                </a:cubicBezTo>
                <a:cubicBezTo>
                  <a:pt x="51" y="25"/>
                  <a:pt x="51" y="22"/>
                  <a:pt x="49" y="2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4" name="Freeform 9"/>
          <p:cNvSpPr>
            <a:spLocks noEditPoints="1"/>
          </p:cNvSpPr>
          <p:nvPr/>
        </p:nvSpPr>
        <p:spPr bwMode="auto">
          <a:xfrm>
            <a:off x="576263" y="5575382"/>
            <a:ext cx="640245" cy="453344"/>
          </a:xfrm>
          <a:custGeom>
            <a:avLst/>
            <a:gdLst>
              <a:gd name="T0" fmla="*/ 25 w 65"/>
              <a:gd name="T1" fmla="*/ 45 h 45"/>
              <a:gd name="T2" fmla="*/ 0 w 65"/>
              <a:gd name="T3" fmla="*/ 22 h 45"/>
              <a:gd name="T4" fmla="*/ 25 w 65"/>
              <a:gd name="T5" fmla="*/ 0 h 45"/>
              <a:gd name="T6" fmla="*/ 25 w 65"/>
              <a:gd name="T7" fmla="*/ 45 h 45"/>
              <a:gd name="T8" fmla="*/ 40 w 65"/>
              <a:gd name="T9" fmla="*/ 35 h 45"/>
              <a:gd name="T10" fmla="*/ 62 w 65"/>
              <a:gd name="T11" fmla="*/ 35 h 45"/>
              <a:gd name="T12" fmla="*/ 62 w 65"/>
              <a:gd name="T13" fmla="*/ 40 h 45"/>
              <a:gd name="T14" fmla="*/ 40 w 65"/>
              <a:gd name="T15" fmla="*/ 40 h 45"/>
              <a:gd name="T16" fmla="*/ 40 w 65"/>
              <a:gd name="T17" fmla="*/ 35 h 45"/>
              <a:gd name="T18" fmla="*/ 43 w 65"/>
              <a:gd name="T19" fmla="*/ 25 h 45"/>
              <a:gd name="T20" fmla="*/ 65 w 65"/>
              <a:gd name="T21" fmla="*/ 25 h 45"/>
              <a:gd name="T22" fmla="*/ 65 w 65"/>
              <a:gd name="T23" fmla="*/ 30 h 45"/>
              <a:gd name="T24" fmla="*/ 43 w 65"/>
              <a:gd name="T25" fmla="*/ 30 h 45"/>
              <a:gd name="T26" fmla="*/ 43 w 65"/>
              <a:gd name="T27" fmla="*/ 25 h 45"/>
              <a:gd name="T28" fmla="*/ 43 w 65"/>
              <a:gd name="T29" fmla="*/ 15 h 45"/>
              <a:gd name="T30" fmla="*/ 64 w 65"/>
              <a:gd name="T31" fmla="*/ 15 h 45"/>
              <a:gd name="T32" fmla="*/ 64 w 65"/>
              <a:gd name="T33" fmla="*/ 20 h 45"/>
              <a:gd name="T34" fmla="*/ 43 w 65"/>
              <a:gd name="T35" fmla="*/ 20 h 45"/>
              <a:gd name="T36" fmla="*/ 43 w 65"/>
              <a:gd name="T37" fmla="*/ 15 h 45"/>
              <a:gd name="T38" fmla="*/ 40 w 65"/>
              <a:gd name="T39" fmla="*/ 5 h 45"/>
              <a:gd name="T40" fmla="*/ 62 w 65"/>
              <a:gd name="T41" fmla="*/ 5 h 45"/>
              <a:gd name="T42" fmla="*/ 62 w 65"/>
              <a:gd name="T43" fmla="*/ 9 h 45"/>
              <a:gd name="T44" fmla="*/ 40 w 65"/>
              <a:gd name="T45" fmla="*/ 9 h 45"/>
              <a:gd name="T46" fmla="*/ 40 w 65"/>
              <a:gd name="T47" fmla="*/ 5 h 45"/>
              <a:gd name="T48" fmla="*/ 33 w 65"/>
              <a:gd name="T49" fmla="*/ 0 h 45"/>
              <a:gd name="T50" fmla="*/ 33 w 65"/>
              <a:gd name="T51" fmla="*/ 44 h 45"/>
              <a:gd name="T52" fmla="*/ 26 w 65"/>
              <a:gd name="T53" fmla="*/ 45 h 45"/>
              <a:gd name="T54" fmla="*/ 26 w 65"/>
              <a:gd name="T55" fmla="*/ 0 h 45"/>
              <a:gd name="T56" fmla="*/ 33 w 65"/>
              <a:gd name="T5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5" h="45">
                <a:moveTo>
                  <a:pt x="25" y="45"/>
                </a:moveTo>
                <a:cubicBezTo>
                  <a:pt x="9" y="44"/>
                  <a:pt x="0" y="34"/>
                  <a:pt x="0" y="22"/>
                </a:cubicBezTo>
                <a:cubicBezTo>
                  <a:pt x="0" y="12"/>
                  <a:pt x="9" y="3"/>
                  <a:pt x="25" y="0"/>
                </a:cubicBezTo>
                <a:cubicBezTo>
                  <a:pt x="25" y="45"/>
                  <a:pt x="25" y="45"/>
                  <a:pt x="25" y="45"/>
                </a:cubicBezTo>
                <a:close/>
                <a:moveTo>
                  <a:pt x="40" y="35"/>
                </a:moveTo>
                <a:cubicBezTo>
                  <a:pt x="62" y="35"/>
                  <a:pt x="62" y="35"/>
                  <a:pt x="62" y="35"/>
                </a:cubicBezTo>
                <a:cubicBezTo>
                  <a:pt x="62" y="40"/>
                  <a:pt x="62" y="40"/>
                  <a:pt x="62" y="40"/>
                </a:cubicBezTo>
                <a:cubicBezTo>
                  <a:pt x="40" y="40"/>
                  <a:pt x="40" y="40"/>
                  <a:pt x="40" y="40"/>
                </a:cubicBezTo>
                <a:cubicBezTo>
                  <a:pt x="40" y="35"/>
                  <a:pt x="40" y="35"/>
                  <a:pt x="40" y="35"/>
                </a:cubicBezTo>
                <a:close/>
                <a:moveTo>
                  <a:pt x="43" y="25"/>
                </a:moveTo>
                <a:cubicBezTo>
                  <a:pt x="65" y="25"/>
                  <a:pt x="65" y="25"/>
                  <a:pt x="65" y="25"/>
                </a:cubicBezTo>
                <a:cubicBezTo>
                  <a:pt x="65" y="30"/>
                  <a:pt x="65" y="30"/>
                  <a:pt x="65" y="30"/>
                </a:cubicBezTo>
                <a:cubicBezTo>
                  <a:pt x="43" y="30"/>
                  <a:pt x="43" y="30"/>
                  <a:pt x="43" y="30"/>
                </a:cubicBezTo>
                <a:cubicBezTo>
                  <a:pt x="43" y="25"/>
                  <a:pt x="43" y="25"/>
                  <a:pt x="43" y="25"/>
                </a:cubicBezTo>
                <a:close/>
                <a:moveTo>
                  <a:pt x="43" y="15"/>
                </a:moveTo>
                <a:cubicBezTo>
                  <a:pt x="64" y="15"/>
                  <a:pt x="64" y="15"/>
                  <a:pt x="64" y="15"/>
                </a:cubicBezTo>
                <a:cubicBezTo>
                  <a:pt x="64" y="20"/>
                  <a:pt x="64" y="20"/>
                  <a:pt x="64" y="20"/>
                </a:cubicBezTo>
                <a:cubicBezTo>
                  <a:pt x="43" y="20"/>
                  <a:pt x="43" y="20"/>
                  <a:pt x="43" y="20"/>
                </a:cubicBezTo>
                <a:cubicBezTo>
                  <a:pt x="43" y="15"/>
                  <a:pt x="43" y="15"/>
                  <a:pt x="43" y="15"/>
                </a:cubicBezTo>
                <a:close/>
                <a:moveTo>
                  <a:pt x="40" y="5"/>
                </a:moveTo>
                <a:cubicBezTo>
                  <a:pt x="62" y="5"/>
                  <a:pt x="62" y="5"/>
                  <a:pt x="62" y="5"/>
                </a:cubicBezTo>
                <a:cubicBezTo>
                  <a:pt x="62" y="9"/>
                  <a:pt x="62" y="9"/>
                  <a:pt x="62" y="9"/>
                </a:cubicBezTo>
                <a:cubicBezTo>
                  <a:pt x="40" y="9"/>
                  <a:pt x="40" y="9"/>
                  <a:pt x="40" y="9"/>
                </a:cubicBezTo>
                <a:cubicBezTo>
                  <a:pt x="40" y="5"/>
                  <a:pt x="40" y="5"/>
                  <a:pt x="40" y="5"/>
                </a:cubicBezTo>
                <a:close/>
                <a:moveTo>
                  <a:pt x="33" y="0"/>
                </a:moveTo>
                <a:cubicBezTo>
                  <a:pt x="37" y="15"/>
                  <a:pt x="37" y="30"/>
                  <a:pt x="33" y="44"/>
                </a:cubicBezTo>
                <a:cubicBezTo>
                  <a:pt x="31" y="45"/>
                  <a:pt x="28" y="45"/>
                  <a:pt x="26" y="45"/>
                </a:cubicBezTo>
                <a:cubicBezTo>
                  <a:pt x="26" y="0"/>
                  <a:pt x="26" y="0"/>
                  <a:pt x="26" y="0"/>
                </a:cubicBezTo>
                <a:cubicBezTo>
                  <a:pt x="28" y="0"/>
                  <a:pt x="31" y="0"/>
                  <a:pt x="33" y="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20" name="组合 19"/>
          <p:cNvGrpSpPr/>
          <p:nvPr/>
        </p:nvGrpSpPr>
        <p:grpSpPr>
          <a:xfrm>
            <a:off x="8606970" y="6519446"/>
            <a:ext cx="638628" cy="338554"/>
            <a:chOff x="8663567" y="6519446"/>
            <a:chExt cx="638628" cy="338554"/>
          </a:xfrm>
        </p:grpSpPr>
        <p:sp>
          <p:nvSpPr>
            <p:cNvPr id="21" name="矩形 20"/>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05</a:t>
              </a:r>
              <a:endParaRPr lang="zh-CN" altLang="en-US" sz="1600" dirty="0">
                <a:solidFill>
                  <a:schemeClr val="bg1"/>
                </a:solidFill>
                <a:latin typeface="微软雅黑" panose="020B0503020204020204" charset="-122"/>
                <a:ea typeface="微软雅黑" panose="020B0503020204020204" charset="-122"/>
              </a:endParaRPr>
            </a:p>
          </p:txBody>
        </p:sp>
      </p:grpSp>
      <p:sp>
        <p:nvSpPr>
          <p:cNvPr id="3" name="文本框 2"/>
          <p:cNvSpPr txBox="1"/>
          <p:nvPr/>
        </p:nvSpPr>
        <p:spPr>
          <a:xfrm>
            <a:off x="1340459" y="3050899"/>
            <a:ext cx="3321038" cy="1537970"/>
          </a:xfrm>
          <a:prstGeom prst="rect">
            <a:avLst/>
          </a:prstGeom>
          <a:noFill/>
        </p:spPr>
        <p:txBody>
          <a:bodyPr wrap="square" rtlCol="0">
            <a:spAutoFit/>
          </a:bodyPr>
          <a:lstStyle/>
          <a:p>
            <a:r>
              <a:rPr lang="en-US" altLang="zh-CN" sz="1600" b="1" dirty="0">
                <a:solidFill>
                  <a:srgbClr val="0070C0"/>
                </a:solidFill>
                <a:latin typeface="微软雅黑" panose="020B0503020204020204" charset="-122"/>
                <a:ea typeface="微软雅黑" panose="020B0503020204020204" charset="-122"/>
              </a:rPr>
              <a:t>  </a:t>
            </a:r>
            <a:r>
              <a:rPr lang="zh-CN" altLang="en-US" sz="1600" b="1" dirty="0">
                <a:solidFill>
                  <a:srgbClr val="0070C0"/>
                </a:solidFill>
                <a:latin typeface="微软雅黑" panose="020B0503020204020204" charset="-122"/>
                <a:ea typeface="微软雅黑" panose="020B0503020204020204" charset="-122"/>
              </a:rPr>
              <a:t>敦煌大辞典</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，包含敦煌遗书及学术研究中</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60</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余类</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6925</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条词条，共</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164</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万字，并</a:t>
            </a:r>
            <a:r>
              <a:rPr lang="zh-CN" sz="1600" dirty="0">
                <a:solidFill>
                  <a:schemeClr val="tx1">
                    <a:lumMod val="85000"/>
                    <a:lumOff val="15000"/>
                  </a:schemeClr>
                </a:solidFill>
                <a:latin typeface="微软雅黑" panose="020B0503020204020204" charset="-122"/>
                <a:ea typeface="微软雅黑" panose="020B0503020204020204" charset="-122"/>
                <a:sym typeface="+mn-ea"/>
              </a:rPr>
              <a:t>以此构造了敦煌词表。</a:t>
            </a:r>
            <a:endParaRPr lang="zh-CN" sz="1600" dirty="0">
              <a:solidFill>
                <a:schemeClr val="tx1">
                  <a:lumMod val="85000"/>
                  <a:lumOff val="15000"/>
                </a:schemeClr>
              </a:solidFill>
              <a:latin typeface="微软雅黑" panose="020B0503020204020204" charset="-122"/>
              <a:ea typeface="微软雅黑" panose="020B0503020204020204" charset="-122"/>
              <a:sym typeface="+mn-ea"/>
            </a:endParaRPr>
          </a:p>
          <a:p>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  </a:t>
            </a:r>
            <a:r>
              <a:rPr lang="en-US" altLang="zh-CN" sz="1500" dirty="0" err="1">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Dunhuang</a:t>
            </a:r>
            <a:r>
              <a:rPr lang="en-US" altLang="zh-CN" sz="1500" dirty="0">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 Dictionary</a:t>
            </a:r>
            <a:r>
              <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including 6,925 entries of </a:t>
            </a:r>
            <a:r>
              <a:rPr lang="en-US" altLang="zh-CN" sz="1500" dirty="0" err="1">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Dunhuang</a:t>
            </a:r>
            <a:r>
              <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manuscripts and academic studies under 60+ categories.</a:t>
            </a:r>
            <a:endParaRPr lang="en-US" altLang="zh-CN" sz="15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4" name="文本框 3"/>
          <p:cNvSpPr txBox="1"/>
          <p:nvPr/>
        </p:nvSpPr>
        <p:spPr>
          <a:xfrm>
            <a:off x="1340459" y="5047974"/>
            <a:ext cx="3321038" cy="1506855"/>
          </a:xfrm>
          <a:prstGeom prst="rect">
            <a:avLst/>
          </a:prstGeom>
          <a:noFill/>
        </p:spPr>
        <p:txBody>
          <a:bodyPr wrap="square" rtlCol="0">
            <a:spAutoFit/>
          </a:bodyPr>
          <a:lstStyle/>
          <a:p>
            <a:r>
              <a:rPr lang="en-US" altLang="zh-CN" sz="1600" b="1" dirty="0">
                <a:solidFill>
                  <a:srgbClr val="0070C0"/>
                </a:solidFill>
                <a:latin typeface="微软雅黑" panose="020B0503020204020204" charset="-122"/>
                <a:ea typeface="微软雅黑" panose="020B0503020204020204" charset="-122"/>
              </a:rPr>
              <a:t>  </a:t>
            </a:r>
            <a:r>
              <a:rPr lang="zh-CN" altLang="en-US" sz="1600" b="1" dirty="0">
                <a:solidFill>
                  <a:srgbClr val="0070C0"/>
                </a:solidFill>
                <a:latin typeface="微软雅黑" panose="020B0503020204020204" charset="-122"/>
                <a:ea typeface="微软雅黑" panose="020B0503020204020204" charset="-122"/>
              </a:rPr>
              <a:t>敦煌研究文献</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7929</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本电子书，</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557GB</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5083</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篇论文，已文本化处理了</a:t>
            </a:r>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784</a:t>
            </a:r>
            <a:r>
              <a:rPr lang="zh-CN" altLang="en-US" sz="1600" dirty="0">
                <a:solidFill>
                  <a:schemeClr val="tx1">
                    <a:lumMod val="85000"/>
                    <a:lumOff val="15000"/>
                  </a:schemeClr>
                </a:solidFill>
                <a:latin typeface="微软雅黑" panose="020B0503020204020204" charset="-122"/>
                <a:ea typeface="微软雅黑" panose="020B0503020204020204" charset="-122"/>
                <a:sym typeface="+mn-ea"/>
              </a:rPr>
              <a:t>篇。</a:t>
            </a:r>
            <a:endParaRPr lang="en-US" altLang="zh-CN" sz="1600" dirty="0">
              <a:solidFill>
                <a:schemeClr val="tx1">
                  <a:lumMod val="85000"/>
                  <a:lumOff val="15000"/>
                </a:schemeClr>
              </a:solidFill>
              <a:latin typeface="微软雅黑" panose="020B0503020204020204" charset="-122"/>
              <a:ea typeface="微软雅黑" panose="020B0503020204020204" charset="-122"/>
              <a:sym typeface="+mn-ea"/>
            </a:endParaRPr>
          </a:p>
          <a:p>
            <a:r>
              <a:rPr lang="en-US" altLang="zh-CN" sz="1600" dirty="0">
                <a:solidFill>
                  <a:schemeClr val="tx1">
                    <a:lumMod val="85000"/>
                    <a:lumOff val="15000"/>
                  </a:schemeClr>
                </a:solidFill>
                <a:latin typeface="微软雅黑" panose="020B0503020204020204" charset="-122"/>
                <a:ea typeface="微软雅黑" panose="020B0503020204020204" charset="-122"/>
                <a:sym typeface="+mn-ea"/>
              </a:rPr>
              <a:t>  </a:t>
            </a:r>
            <a:r>
              <a:rPr lang="en-US" altLang="zh-CN" sz="1400" b="1" dirty="0">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Academic literatures of </a:t>
            </a:r>
            <a:r>
              <a:rPr lang="en-US" altLang="zh-CN" sz="1400" b="1" dirty="0" err="1">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Dunhuang</a:t>
            </a:r>
            <a:r>
              <a:rPr lang="en-US" altLang="zh-CN" sz="1400" b="1" dirty="0">
                <a:solidFill>
                  <a:srgbClr val="0070C0"/>
                </a:solidFill>
                <a:latin typeface="Times New Roman" panose="02020603050405020304" pitchFamily="18" charset="0"/>
                <a:ea typeface="微软雅黑" panose="020B0503020204020204" charset="-122"/>
                <a:cs typeface="Times New Roman" panose="02020603050405020304" pitchFamily="18" charset="0"/>
                <a:sym typeface="+mn-ea"/>
              </a:rPr>
              <a:t> research.</a:t>
            </a:r>
            <a:r>
              <a:rPr lang="en-US" altLang="zh-CN" sz="14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7,929 e-books, 557GB. 5,083 papers, 784 of them have been textualized. </a:t>
            </a:r>
            <a:endParaRPr lang="zh-CN" altLang="en-US" sz="14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53" presetClass="entr" presetSubtype="16" fill="hold"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par>
                                <p:cTn id="18" presetID="53" presetClass="entr" presetSubtype="16" fill="hold" grpId="0" nodeType="withEffect">
                                  <p:stCondLst>
                                    <p:cond delay="25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childTnLst>
                                </p:cTn>
                              </p:par>
                              <p:par>
                                <p:cTn id="23" presetID="53" presetClass="entr" presetSubtype="16" fill="hold" grpId="0" nodeType="withEffect">
                                  <p:stCondLst>
                                    <p:cond delay="250"/>
                                  </p:stCondLst>
                                  <p:childTnLst>
                                    <p:set>
                                      <p:cBhvr>
                                        <p:cTn id="24" dur="1" fill="hold">
                                          <p:stCondLst>
                                            <p:cond delay="0"/>
                                          </p:stCondLst>
                                        </p:cTn>
                                        <p:tgtEl>
                                          <p:spTgt spid="24"/>
                                        </p:tgtEl>
                                        <p:attrNameLst>
                                          <p:attrName>style.visibility</p:attrName>
                                        </p:attrNameLst>
                                      </p:cBhvr>
                                      <p:to>
                                        <p:strVal val="visible"/>
                                      </p:to>
                                    </p:set>
                                    <p:anim calcmode="lin" valueType="num">
                                      <p:cBhvr>
                                        <p:cTn id="25" dur="500" fill="hold"/>
                                        <p:tgtEl>
                                          <p:spTgt spid="24"/>
                                        </p:tgtEl>
                                        <p:attrNameLst>
                                          <p:attrName>ppt_w</p:attrName>
                                        </p:attrNameLst>
                                      </p:cBhvr>
                                      <p:tavLst>
                                        <p:tav tm="0">
                                          <p:val>
                                            <p:fltVal val="0"/>
                                          </p:val>
                                        </p:tav>
                                        <p:tav tm="100000">
                                          <p:val>
                                            <p:strVal val="#ppt_w"/>
                                          </p:val>
                                        </p:tav>
                                      </p:tavLst>
                                    </p:anim>
                                    <p:anim calcmode="lin" valueType="num">
                                      <p:cBhvr>
                                        <p:cTn id="26" dur="500" fill="hold"/>
                                        <p:tgtEl>
                                          <p:spTgt spid="24"/>
                                        </p:tgtEl>
                                        <p:attrNameLst>
                                          <p:attrName>ppt_h</p:attrName>
                                        </p:attrNameLst>
                                      </p:cBhvr>
                                      <p:tavLst>
                                        <p:tav tm="0">
                                          <p:val>
                                            <p:fltVal val="0"/>
                                          </p:val>
                                        </p:tav>
                                        <p:tav tm="100000">
                                          <p:val>
                                            <p:strVal val="#ppt_h"/>
                                          </p:val>
                                        </p:tav>
                                      </p:tavLst>
                                    </p:anim>
                                    <p:animEffect transition="in" filter="fade">
                                      <p:cBhvr>
                                        <p:cTn id="27" dur="500"/>
                                        <p:tgtEl>
                                          <p:spTgt spid="24"/>
                                        </p:tgtEl>
                                      </p:cBhvr>
                                    </p:animEffect>
                                  </p:childTnLst>
                                </p:cTn>
                              </p:par>
                              <p:par>
                                <p:cTn id="28" presetID="22" presetClass="entr" presetSubtype="8" fill="hold" grpId="0" nodeType="withEffect">
                                  <p:stCondLst>
                                    <p:cond delay="500"/>
                                  </p:stCondLst>
                                  <p:childTnLst>
                                    <p:set>
                                      <p:cBhvr>
                                        <p:cTn id="29" dur="1" fill="hold">
                                          <p:stCondLst>
                                            <p:cond delay="0"/>
                                          </p:stCondLst>
                                        </p:cTn>
                                        <p:tgtEl>
                                          <p:spTgt spid="28"/>
                                        </p:tgtEl>
                                        <p:attrNameLst>
                                          <p:attrName>style.visibility</p:attrName>
                                        </p:attrNameLst>
                                      </p:cBhvr>
                                      <p:to>
                                        <p:strVal val="visible"/>
                                      </p:to>
                                    </p:set>
                                    <p:animEffect transition="in" filter="wipe(left)">
                                      <p:cBhvr>
                                        <p:cTn id="30" dur="500"/>
                                        <p:tgtEl>
                                          <p:spTgt spid="28"/>
                                        </p:tgtEl>
                                      </p:cBhvr>
                                    </p:animEffect>
                                  </p:childTnLst>
                                </p:cTn>
                              </p:par>
                              <p:par>
                                <p:cTn id="31" presetID="22" presetClass="entr" presetSubtype="2" fill="hold" nodeType="withEffect">
                                  <p:stCondLst>
                                    <p:cond delay="250"/>
                                  </p:stCondLst>
                                  <p:childTnLst>
                                    <p:set>
                                      <p:cBhvr>
                                        <p:cTn id="32" dur="1" fill="hold">
                                          <p:stCondLst>
                                            <p:cond delay="0"/>
                                          </p:stCondLst>
                                        </p:cTn>
                                        <p:tgtEl>
                                          <p:spTgt spid="20"/>
                                        </p:tgtEl>
                                        <p:attrNameLst>
                                          <p:attrName>style.visibility</p:attrName>
                                        </p:attrNameLst>
                                      </p:cBhvr>
                                      <p:to>
                                        <p:strVal val="visible"/>
                                      </p:to>
                                    </p:set>
                                    <p:animEffect transition="in" filter="wipe(right)">
                                      <p:cBhvr>
                                        <p:cTn id="33" dur="500"/>
                                        <p:tgtEl>
                                          <p:spTgt spid="20"/>
                                        </p:tgtEl>
                                      </p:cBhvr>
                                    </p:animEffect>
                                  </p:childTnLst>
                                </p:cTn>
                              </p:par>
                              <p:par>
                                <p:cTn id="34" presetID="42" presetClass="entr" presetSubtype="0" fill="hold" nodeType="withEffect">
                                  <p:stCondLst>
                                    <p:cond delay="50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anim calcmode="lin" valueType="num">
                                      <p:cBhvr>
                                        <p:cTn id="37" dur="500" fill="hold"/>
                                        <p:tgtEl>
                                          <p:spTgt spid="2"/>
                                        </p:tgtEl>
                                        <p:attrNameLst>
                                          <p:attrName>ppt_x</p:attrName>
                                        </p:attrNameLst>
                                      </p:cBhvr>
                                      <p:tavLst>
                                        <p:tav tm="0">
                                          <p:val>
                                            <p:strVal val="#ppt_x"/>
                                          </p:val>
                                        </p:tav>
                                        <p:tav tm="100000">
                                          <p:val>
                                            <p:strVal val="#ppt_x"/>
                                          </p:val>
                                        </p:tav>
                                      </p:tavLst>
                                    </p:anim>
                                    <p:anim calcmode="lin" valueType="num">
                                      <p:cBhvr>
                                        <p:cTn id="38" dur="500" fill="hold"/>
                                        <p:tgtEl>
                                          <p:spTgt spid="2"/>
                                        </p:tgtEl>
                                        <p:attrNameLst>
                                          <p:attrName>ppt_y</p:attrName>
                                        </p:attrNameLst>
                                      </p:cBhvr>
                                      <p:tavLst>
                                        <p:tav tm="0">
                                          <p:val>
                                            <p:strVal val="#ppt_y+.1"/>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3"/>
                                        </p:tgtEl>
                                        <p:attrNameLst>
                                          <p:attrName>style.visibility</p:attrName>
                                        </p:attrNameLst>
                                      </p:cBhvr>
                                      <p:to>
                                        <p:strVal val="visible"/>
                                      </p:to>
                                    </p:set>
                                    <p:animEffect transition="in" filter="wipe(left)">
                                      <p:cBhvr>
                                        <p:cTn id="41" dur="500"/>
                                        <p:tgtEl>
                                          <p:spTgt spid="3"/>
                                        </p:tgtEl>
                                      </p:cBhvr>
                                    </p:animEffect>
                                  </p:childTnLst>
                                </p:cTn>
                              </p:par>
                              <p:par>
                                <p:cTn id="42" presetID="22" presetClass="entr" presetSubtype="8" fill="hold" grpId="0" nodeType="withEffect">
                                  <p:stCondLst>
                                    <p:cond delay="500"/>
                                  </p:stCondLst>
                                  <p:childTnLst>
                                    <p:set>
                                      <p:cBhvr>
                                        <p:cTn id="43" dur="1" fill="hold">
                                          <p:stCondLst>
                                            <p:cond delay="0"/>
                                          </p:stCondLst>
                                        </p:cTn>
                                        <p:tgtEl>
                                          <p:spTgt spid="4"/>
                                        </p:tgtEl>
                                        <p:attrNameLst>
                                          <p:attrName>style.visibility</p:attrName>
                                        </p:attrNameLst>
                                      </p:cBhvr>
                                      <p:to>
                                        <p:strVal val="visible"/>
                                      </p:to>
                                    </p:set>
                                    <p:animEffect transition="in" filter="wipe(left)">
                                      <p:cBhvr>
                                        <p:cTn id="4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8" grpId="0"/>
      <p:bldP spid="27" grpId="0" bldLvl="0" animBg="1"/>
      <p:bldP spid="24" grpId="0" bldLvl="0" animBg="1"/>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1851645"/>
            <a:ext cx="4205521" cy="3154710"/>
          </a:xfrm>
          <a:prstGeom prst="rect">
            <a:avLst/>
          </a:prstGeom>
          <a:noFill/>
        </p:spPr>
        <p:txBody>
          <a:bodyPr wrap="square" rtlCol="0">
            <a:spAutoFit/>
          </a:bodyPr>
          <a:lstStyle/>
          <a:p>
            <a:pPr algn="ctr"/>
            <a:r>
              <a:rPr lang="en-US" altLang="zh-CN" sz="19900" b="1" dirty="0">
                <a:solidFill>
                  <a:schemeClr val="accent1"/>
                </a:solidFill>
                <a:latin typeface="微软雅黑" panose="020B0503020204020204" charset="-122"/>
                <a:ea typeface="微软雅黑" panose="020B0503020204020204" charset="-122"/>
                <a:cs typeface="Times New Roman" panose="02020603050405020304" pitchFamily="18" charset="0"/>
              </a:rPr>
              <a:t>02</a:t>
            </a:r>
            <a:endParaRPr lang="zh-CN" altLang="en-US" sz="19900" b="1" dirty="0">
              <a:solidFill>
                <a:schemeClr val="accent1"/>
              </a:solidFill>
              <a:latin typeface="微软雅黑" panose="020B0503020204020204" charset="-122"/>
              <a:ea typeface="微软雅黑" panose="020B0503020204020204" charset="-122"/>
              <a:cs typeface="Times New Roman" panose="02020603050405020304" pitchFamily="18" charset="0"/>
            </a:endParaRPr>
          </a:p>
        </p:txBody>
      </p:sp>
      <p:sp>
        <p:nvSpPr>
          <p:cNvPr id="7" name="文本框 6"/>
          <p:cNvSpPr txBox="1"/>
          <p:nvPr/>
        </p:nvSpPr>
        <p:spPr>
          <a:xfrm>
            <a:off x="3887161" y="2845078"/>
            <a:ext cx="4645651" cy="521970"/>
          </a:xfrm>
          <a:prstGeom prst="rect">
            <a:avLst/>
          </a:prstGeom>
          <a:noFill/>
        </p:spPr>
        <p:txBody>
          <a:bodyPr wrap="square" rtlCol="0">
            <a:spAutoFit/>
          </a:bodyPr>
          <a:lstStyle/>
          <a:p>
            <a:r>
              <a:rPr lang="zh-CN" sz="2800" b="1" dirty="0">
                <a:solidFill>
                  <a:schemeClr val="tx1">
                    <a:lumMod val="85000"/>
                    <a:lumOff val="15000"/>
                  </a:schemeClr>
                </a:solidFill>
                <a:latin typeface="微软雅黑" panose="020B0503020204020204" charset="-122"/>
                <a:ea typeface="微软雅黑" panose="020B0503020204020204" charset="-122"/>
              </a:rPr>
              <a:t>数据处理</a:t>
            </a:r>
            <a:endParaRPr lang="zh-CN" sz="2800" b="1" dirty="0">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p:nvSpPr>
        <p:spPr>
          <a:xfrm>
            <a:off x="3887162" y="3416888"/>
            <a:ext cx="4663440" cy="398780"/>
          </a:xfrm>
          <a:prstGeom prst="rect">
            <a:avLst/>
          </a:prstGeom>
          <a:noFill/>
        </p:spPr>
        <p:txBody>
          <a:bodyPr wrap="square" rtlCol="0">
            <a:spAutoFit/>
          </a:bodyPr>
          <a:lstStyle/>
          <a:p>
            <a:r>
              <a:rPr lang="en-US" altLang="da-DK" sz="2000" dirty="0">
                <a:latin typeface="Times New Roman" panose="02020603050405020304" pitchFamily="18" charset="0"/>
                <a:cs typeface="Times New Roman" panose="02020603050405020304" pitchFamily="18" charset="0"/>
              </a:rPr>
              <a:t>Data Process</a:t>
            </a:r>
            <a:endParaRPr lang="en-US" altLang="da-DK" sz="2000" dirty="0">
              <a:latin typeface="Times New Roman" panose="02020603050405020304" pitchFamily="18" charset="0"/>
              <a:cs typeface="Times New Roman" panose="02020603050405020304" pitchFamily="18" charset="0"/>
            </a:endParaRPr>
          </a:p>
        </p:txBody>
      </p:sp>
      <p:grpSp>
        <p:nvGrpSpPr>
          <p:cNvPr id="15" name="组合 14"/>
          <p:cNvGrpSpPr/>
          <p:nvPr/>
        </p:nvGrpSpPr>
        <p:grpSpPr>
          <a:xfrm>
            <a:off x="3887162" y="3375000"/>
            <a:ext cx="4663440" cy="108000"/>
            <a:chOff x="3649980" y="3375660"/>
            <a:chExt cx="4663440" cy="108000"/>
          </a:xfrm>
        </p:grpSpPr>
        <p:cxnSp>
          <p:nvCxnSpPr>
            <p:cNvPr id="10" name="直接连接符 9"/>
            <p:cNvCxnSpPr/>
            <p:nvPr/>
          </p:nvCxnSpPr>
          <p:spPr>
            <a:xfrm>
              <a:off x="3733800" y="3429660"/>
              <a:ext cx="44958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364998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205420" y="3375660"/>
              <a:ext cx="108000" cy="108000"/>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useBgFill="1">
        <p:nvSpPr>
          <p:cNvPr id="16" name="文本框 15"/>
          <p:cNvSpPr txBox="1"/>
          <p:nvPr/>
        </p:nvSpPr>
        <p:spPr>
          <a:xfrm>
            <a:off x="487591" y="3105835"/>
            <a:ext cx="3230339" cy="646331"/>
          </a:xfrm>
          <a:prstGeom prst="rect">
            <a:avLst/>
          </a:prstGeom>
        </p:spPr>
        <p:txBody>
          <a:bodyPr wrap="square" rtlCol="0">
            <a:spAutoFit/>
          </a:bodyPr>
          <a:lstStyle/>
          <a:p>
            <a:pPr algn="ctr"/>
            <a:r>
              <a:rPr lang="en-US" altLang="zh-CN" sz="3600" b="1" dirty="0">
                <a:solidFill>
                  <a:schemeClr val="accent1"/>
                </a:solidFill>
                <a:latin typeface="Times New Roman" panose="02020603050405020304" pitchFamily="18" charset="0"/>
                <a:cs typeface="Times New Roman" panose="02020603050405020304" pitchFamily="18" charset="0"/>
              </a:rPr>
              <a:t>PART TWO</a:t>
            </a:r>
            <a:endParaRPr lang="zh-CN" altLang="en-US" sz="3600" b="1" dirty="0">
              <a:solidFill>
                <a:schemeClr val="accen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12" presetClass="entr" presetSubtype="4"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ppt_y</p:attrName>
                                        </p:attrNameLst>
                                      </p:cBhvr>
                                      <p:tavLst>
                                        <p:tav tm="0">
                                          <p:val>
                                            <p:strVal val="#ppt_y+#ppt_h*1.125000"/>
                                          </p:val>
                                        </p:tav>
                                        <p:tav tm="100000">
                                          <p:val>
                                            <p:strVal val="#ppt_y"/>
                                          </p:val>
                                        </p:tav>
                                      </p:tavLst>
                                    </p:anim>
                                    <p:animEffect transition="in" filter="wipe(up)">
                                      <p:cBhvr>
                                        <p:cTn id="13" dur="500"/>
                                        <p:tgtEl>
                                          <p:spTgt spid="7"/>
                                        </p:tgtEl>
                                      </p:cBhvr>
                                    </p:animEffect>
                                  </p:childTnLst>
                                </p:cTn>
                              </p:par>
                              <p:par>
                                <p:cTn id="14" presetID="22" presetClass="entr" presetSubtype="8"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par>
                                <p:cTn id="17" presetID="12" presetClass="entr" presetSubtype="1"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ppt_y</p:attrName>
                                        </p:attrNameLst>
                                      </p:cBhvr>
                                      <p:tavLst>
                                        <p:tav tm="0">
                                          <p:val>
                                            <p:strVal val="#ppt_y-#ppt_h*1.125000"/>
                                          </p:val>
                                        </p:tav>
                                        <p:tav tm="100000">
                                          <p:val>
                                            <p:strVal val="#ppt_y"/>
                                          </p:val>
                                        </p:tav>
                                      </p:tavLst>
                                    </p:anim>
                                    <p:animEffect transition="in" filter="wipe(down)">
                                      <p:cBhvr>
                                        <p:cTn id="20" dur="500"/>
                                        <p:tgtEl>
                                          <p:spTgt spid="8"/>
                                        </p:tgtEl>
                                      </p:cBhvr>
                                    </p:animEffect>
                                  </p:childTnLst>
                                </p:cTn>
                              </p:par>
                              <p:par>
                                <p:cTn id="21" presetID="16" presetClass="entr" presetSubtype="37" fill="hold" grpId="0" nodeType="withEffect">
                                  <p:stCondLst>
                                    <p:cond delay="400"/>
                                  </p:stCondLst>
                                  <p:childTnLst>
                                    <p:set>
                                      <p:cBhvr>
                                        <p:cTn id="22" dur="1" fill="hold">
                                          <p:stCondLst>
                                            <p:cond delay="0"/>
                                          </p:stCondLst>
                                        </p:cTn>
                                        <p:tgtEl>
                                          <p:spTgt spid="16"/>
                                        </p:tgtEl>
                                        <p:attrNameLst>
                                          <p:attrName>style.visibility</p:attrName>
                                        </p:attrNameLst>
                                      </p:cBhvr>
                                      <p:to>
                                        <p:strVal val="visible"/>
                                      </p:to>
                                    </p:set>
                                    <p:animEffect transition="in" filter="barn(outVertic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390525" y="1009015"/>
            <a:ext cx="8519160" cy="5354320"/>
          </a:xfrm>
          <a:prstGeom prst="rect">
            <a:avLst/>
          </a:prstGeom>
          <a:noFill/>
        </p:spPr>
        <p:txBody>
          <a:bodyPr wrap="square" rtlCol="0">
            <a:spAutoFit/>
          </a:bodyPr>
          <a:lstStyle/>
          <a:p>
            <a:endParaRPr lang="zh-CN" b="1" dirty="0">
              <a:solidFill>
                <a:schemeClr val="accent1"/>
              </a:solidFill>
              <a:latin typeface="Times New Roman" panose="02020603050405020304" pitchFamily="18" charset="0"/>
              <a:ea typeface="微软雅黑" panose="020B0503020204020204" charset="-122"/>
              <a:cs typeface="Times New Roman" panose="02020603050405020304" pitchFamily="18" charset="0"/>
            </a:endParaRPr>
          </a:p>
          <a:p>
            <a:endParaRPr lang="zh-CN" b="1" dirty="0">
              <a:solidFill>
                <a:schemeClr val="accent1"/>
              </a:solidFill>
              <a:latin typeface="Times New Roman" panose="02020603050405020304" pitchFamily="18" charset="0"/>
              <a:ea typeface="微软雅黑" panose="020B0503020204020204" charset="-122"/>
              <a:cs typeface="Times New Roman" panose="02020603050405020304" pitchFamily="18" charset="0"/>
            </a:endParaRPr>
          </a:p>
          <a:p>
            <a:r>
              <a:rPr lang="zh-CN" dirty="0">
                <a:solidFill>
                  <a:schemeClr val="tx1"/>
                </a:solidFill>
                <a:latin typeface="Times New Roman" panose="02020603050405020304" pitchFamily="18" charset="0"/>
                <a:ea typeface="微软雅黑" panose="020B0503020204020204" charset="-122"/>
                <a:cs typeface="Times New Roman" panose="02020603050405020304" pitchFamily="18" charset="0"/>
              </a:rPr>
              <a:t>During the process of collecting data，we mainly refer to Specification for Mural Metadata by Peking university </a:t>
            </a:r>
            <a:r>
              <a:rPr lang="en-US" altLang="zh-CN" dirty="0">
                <a:solidFill>
                  <a:schemeClr val="tx1"/>
                </a:solidFill>
                <a:latin typeface="Times New Roman" panose="02020603050405020304" pitchFamily="18" charset="0"/>
                <a:ea typeface="微软雅黑" panose="020B0503020204020204" charset="-122"/>
                <a:cs typeface="Times New Roman" panose="02020603050405020304" pitchFamily="18" charset="0"/>
              </a:rPr>
              <a:t>(a national standard)</a:t>
            </a:r>
            <a:r>
              <a:rPr lang="zh-CN" dirty="0">
                <a:solidFill>
                  <a:schemeClr val="tx1"/>
                </a:solidFill>
                <a:latin typeface="Times New Roman" panose="02020603050405020304" pitchFamily="18" charset="0"/>
                <a:ea typeface="微软雅黑" panose="020B0503020204020204" charset="-122"/>
                <a:cs typeface="Times New Roman" panose="02020603050405020304" pitchFamily="18" charset="0"/>
              </a:rPr>
              <a:t>.</a:t>
            </a:r>
            <a:endParaRPr lang="zh-CN" dirty="0">
              <a:solidFill>
                <a:schemeClr val="tx1"/>
              </a:solidFill>
              <a:latin typeface="Times New Roman" panose="02020603050405020304" pitchFamily="18" charset="0"/>
              <a:ea typeface="微软雅黑" panose="020B0503020204020204" charset="-122"/>
              <a:cs typeface="Times New Roman" panose="02020603050405020304" pitchFamily="18" charset="0"/>
            </a:endParaRPr>
          </a:p>
          <a:p>
            <a:endParaRPr lang="zh-CN" b="1" dirty="0">
              <a:solidFill>
                <a:schemeClr val="tx1"/>
              </a:solidFill>
              <a:latin typeface="Times New Roman" panose="02020603050405020304" pitchFamily="18" charset="0"/>
              <a:ea typeface="微软雅黑" panose="020B0503020204020204" charset="-122"/>
              <a:cs typeface="Times New Roman" panose="02020603050405020304" pitchFamily="18" charset="0"/>
            </a:endParaRPr>
          </a:p>
          <a:p>
            <a:endParaRPr lang="zh-CN" b="1" dirty="0">
              <a:latin typeface="Times New Roman" panose="02020603050405020304" pitchFamily="18" charset="0"/>
              <a:ea typeface="微软雅黑" panose="020B0503020204020204" charset="-122"/>
              <a:cs typeface="Times New Roman" panose="02020603050405020304" pitchFamily="18" charset="0"/>
            </a:endParaRPr>
          </a:p>
          <a:p>
            <a:endParaRPr lang="zh-CN" b="1" dirty="0">
              <a:latin typeface="Times New Roman" panose="02020603050405020304" pitchFamily="18" charset="0"/>
              <a:ea typeface="微软雅黑" panose="020B0503020204020204" charset="-122"/>
              <a:cs typeface="Times New Roman" panose="02020603050405020304" pitchFamily="18" charset="0"/>
            </a:endParaRPr>
          </a:p>
          <a:p>
            <a:endParaRPr lang="zh-CN" b="1" dirty="0">
              <a:latin typeface="Times New Roman" panose="02020603050405020304" pitchFamily="18" charset="0"/>
              <a:ea typeface="微软雅黑" panose="020B0503020204020204" charset="-122"/>
              <a:cs typeface="Times New Roman" panose="02020603050405020304" pitchFamily="18" charset="0"/>
            </a:endParaRPr>
          </a:p>
          <a:p>
            <a:r>
              <a:rPr lang="zh-CN" dirty="0">
                <a:latin typeface="Times New Roman" panose="02020603050405020304" pitchFamily="18" charset="0"/>
                <a:ea typeface="微软雅黑" panose="020B0503020204020204" charset="-122"/>
                <a:cs typeface="Times New Roman" panose="02020603050405020304" pitchFamily="18" charset="0"/>
              </a:rPr>
              <a:t>Peking university Mural Metadata </a:t>
            </a:r>
            <a:r>
              <a:rPr lang="zh-CN" dirty="0">
                <a:latin typeface="Times New Roman" panose="02020603050405020304" pitchFamily="18" charset="0"/>
                <a:ea typeface="微软雅黑" panose="020B0503020204020204" charset="-122"/>
                <a:cs typeface="Times New Roman" panose="02020603050405020304" pitchFamily="18" charset="0"/>
                <a:sym typeface="+mn-ea"/>
              </a:rPr>
              <a:t>Specification </a:t>
            </a:r>
            <a:r>
              <a:rPr lang="zh-CN" dirty="0">
                <a:latin typeface="Times New Roman" panose="02020603050405020304" pitchFamily="18" charset="0"/>
                <a:ea typeface="微软雅黑" panose="020B0503020204020204" charset="-122"/>
                <a:cs typeface="Times New Roman" panose="02020603050405020304" pitchFamily="18" charset="0"/>
              </a:rPr>
              <a:t>is primarily based on international cultural relic metadata standard (such as CDWA and Getty</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dirty="0">
                <a:latin typeface="Times New Roman" panose="02020603050405020304" pitchFamily="18" charset="0"/>
                <a:ea typeface="微软雅黑" panose="020B0503020204020204" charset="-122"/>
                <a:cs typeface="Times New Roman" panose="02020603050405020304" pitchFamily="18" charset="0"/>
              </a:rPr>
              <a:t>， and is combined with </a:t>
            </a:r>
            <a:r>
              <a:rPr lang="en-US" altLang="zh-CN" dirty="0">
                <a:latin typeface="Times New Roman" panose="02020603050405020304" pitchFamily="18" charset="0"/>
                <a:ea typeface="微软雅黑" panose="020B0503020204020204" charset="-122"/>
                <a:cs typeface="Times New Roman" panose="02020603050405020304" pitchFamily="18" charset="0"/>
              </a:rPr>
              <a:t>c</a:t>
            </a:r>
            <a:r>
              <a:rPr lang="zh-CN" dirty="0">
                <a:latin typeface="Times New Roman" panose="02020603050405020304" pitchFamily="18" charset="0"/>
                <a:ea typeface="微软雅黑" panose="020B0503020204020204" charset="-122"/>
                <a:cs typeface="Times New Roman" panose="02020603050405020304" pitchFamily="18" charset="0"/>
              </a:rPr>
              <a:t>ultural relics standard issued by China cultural relics bureau. So it</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dirty="0">
                <a:latin typeface="Times New Roman" panose="02020603050405020304" pitchFamily="18" charset="0"/>
                <a:ea typeface="微软雅黑" panose="020B0503020204020204" charset="-122"/>
                <a:cs typeface="Times New Roman" panose="02020603050405020304" pitchFamily="18" charset="0"/>
              </a:rPr>
              <a:t>s not only authoritative, but </a:t>
            </a:r>
            <a:r>
              <a:rPr lang="en-US" altLang="zh-CN" dirty="0">
                <a:latin typeface="Times New Roman" panose="02020603050405020304" pitchFamily="18" charset="0"/>
                <a:ea typeface="微软雅黑" panose="020B0503020204020204" charset="-122"/>
                <a:cs typeface="Times New Roman" panose="02020603050405020304" pitchFamily="18" charset="0"/>
              </a:rPr>
              <a:t>adjusts</a:t>
            </a:r>
            <a:r>
              <a:rPr lang="zh-CN" dirty="0">
                <a:latin typeface="Times New Roman" panose="02020603050405020304" pitchFamily="18" charset="0"/>
                <a:ea typeface="微软雅黑" panose="020B0503020204020204" charset="-122"/>
                <a:cs typeface="Times New Roman" panose="02020603050405020304" pitchFamily="18" charset="0"/>
              </a:rPr>
              <a:t> to </a:t>
            </a:r>
            <a:r>
              <a:rPr lang="en-US" altLang="zh-CN" dirty="0">
                <a:latin typeface="Times New Roman" panose="02020603050405020304" pitchFamily="18" charset="0"/>
                <a:ea typeface="微软雅黑" panose="020B0503020204020204" charset="-122"/>
                <a:cs typeface="Times New Roman" panose="02020603050405020304" pitchFamily="18" charset="0"/>
              </a:rPr>
              <a:t>C</a:t>
            </a:r>
            <a:r>
              <a:rPr lang="zh-CN" dirty="0">
                <a:latin typeface="Times New Roman" panose="02020603050405020304" pitchFamily="18" charset="0"/>
                <a:ea typeface="微软雅黑" panose="020B0503020204020204" charset="-122"/>
                <a:cs typeface="Times New Roman" panose="02020603050405020304" pitchFamily="18" charset="0"/>
              </a:rPr>
              <a:t>hinese relics better.</a:t>
            </a:r>
            <a:endParaRPr lang="zh-CN" dirty="0">
              <a:latin typeface="Times New Roman" panose="02020603050405020304" pitchFamily="18" charset="0"/>
              <a:ea typeface="微软雅黑" panose="020B0503020204020204" charset="-122"/>
              <a:cs typeface="Times New Roman" panose="02020603050405020304" pitchFamily="18" charset="0"/>
            </a:endParaRPr>
          </a:p>
          <a:p>
            <a:endParaRPr lang="zh-CN" dirty="0">
              <a:latin typeface="Times New Roman" panose="02020603050405020304" pitchFamily="18" charset="0"/>
              <a:ea typeface="微软雅黑" panose="020B0503020204020204" charset="-122"/>
              <a:cs typeface="Times New Roman" panose="02020603050405020304" pitchFamily="18" charset="0"/>
            </a:endParaRPr>
          </a:p>
          <a:p>
            <a:endParaRPr lang="zh-CN" dirty="0">
              <a:latin typeface="Times New Roman" panose="02020603050405020304" pitchFamily="18" charset="0"/>
              <a:ea typeface="微软雅黑" panose="020B0503020204020204" charset="-122"/>
              <a:cs typeface="Times New Roman" panose="02020603050405020304" pitchFamily="18" charset="0"/>
            </a:endParaRPr>
          </a:p>
          <a:p>
            <a:endParaRPr lang="zh-CN" dirty="0">
              <a:latin typeface="Times New Roman" panose="02020603050405020304" pitchFamily="18" charset="0"/>
              <a:ea typeface="微软雅黑" panose="020B0503020204020204" charset="-122"/>
              <a:cs typeface="Times New Roman" panose="02020603050405020304" pitchFamily="18" charset="0"/>
            </a:endParaRPr>
          </a:p>
          <a:p>
            <a:endParaRPr lang="zh-CN" dirty="0">
              <a:latin typeface="Times New Roman" panose="02020603050405020304" pitchFamily="18" charset="0"/>
              <a:ea typeface="微软雅黑" panose="020B0503020204020204" charset="-122"/>
              <a:cs typeface="Times New Roman" panose="02020603050405020304" pitchFamily="18" charset="0"/>
            </a:endParaRPr>
          </a:p>
          <a:p>
            <a:r>
              <a:rPr lang="zh-CN" dirty="0">
                <a:latin typeface="Times New Roman" panose="02020603050405020304" pitchFamily="18" charset="0"/>
                <a:ea typeface="微软雅黑" panose="020B0503020204020204" charset="-122"/>
                <a:cs typeface="Times New Roman" panose="02020603050405020304" pitchFamily="18" charset="0"/>
              </a:rPr>
              <a:t>In this specification, the title (former title, other title), current location(geographic location, longitude and latitude), creation (creator, creation date, creation location), measurement (size, volumes) and other elements of the mural are defined.</a:t>
            </a:r>
            <a:endParaRPr lang="zh-CN" dirty="0">
              <a:latin typeface="Times New Roman" panose="02020603050405020304" pitchFamily="18" charset="0"/>
              <a:ea typeface="微软雅黑" panose="020B0503020204020204" charset="-122"/>
              <a:cs typeface="Times New Roman" panose="02020603050405020304" pitchFamily="18" charset="0"/>
            </a:endParaRPr>
          </a:p>
        </p:txBody>
      </p:sp>
      <p:sp>
        <p:nvSpPr>
          <p:cNvPr id="29" name="矩形 28"/>
          <p:cNvSpPr/>
          <p:nvPr/>
        </p:nvSpPr>
        <p:spPr bwMode="auto">
          <a:xfrm>
            <a:off x="390525" y="1187450"/>
            <a:ext cx="8447405" cy="413385"/>
          </a:xfrm>
          <a:prstGeom prst="rect">
            <a:avLst/>
          </a:prstGeom>
          <a:solidFill>
            <a:srgbClr val="0070C0"/>
          </a:solidFill>
          <a:ln>
            <a:noFill/>
          </a:ln>
        </p:spPr>
        <p:txBody>
          <a:bodyPr vert="horz" wrap="square" lIns="91440" tIns="45720" rIns="91440" bIns="45720" numCol="1" rtlCol="0" anchor="t" anchorCtr="0" compatLnSpc="1"/>
          <a:lstStyle/>
          <a:p>
            <a:pPr algn="l"/>
            <a:r>
              <a:rPr lang="zh-CN" sz="2000" b="1" dirty="0">
                <a:solidFill>
                  <a:schemeClr val="bg1"/>
                </a:solidFill>
                <a:latin typeface="微软雅黑" panose="020B0503020204020204" charset="-122"/>
                <a:ea typeface="微软雅黑" panose="020B0503020204020204" charset="-122"/>
                <a:sym typeface="+mn-ea"/>
              </a:rPr>
              <a:t>在集成数据的过程中，主要参考了北大版的壁画元数据规范</a:t>
            </a:r>
            <a:r>
              <a:rPr lang="en-US" altLang="zh-CN" sz="2000" b="1" dirty="0">
                <a:solidFill>
                  <a:schemeClr val="bg1"/>
                </a:solidFill>
                <a:latin typeface="微软雅黑" panose="020B0503020204020204" charset="-122"/>
                <a:ea typeface="微软雅黑" panose="020B0503020204020204" charset="-122"/>
                <a:sym typeface="+mn-ea"/>
              </a:rPr>
              <a:t>(</a:t>
            </a:r>
            <a:r>
              <a:rPr lang="zh-CN" altLang="en-US" sz="2000" b="1" dirty="0">
                <a:solidFill>
                  <a:schemeClr val="bg1"/>
                </a:solidFill>
                <a:latin typeface="微软雅黑" panose="020B0503020204020204" charset="-122"/>
                <a:ea typeface="微软雅黑" panose="020B0503020204020204" charset="-122"/>
                <a:sym typeface="+mn-ea"/>
              </a:rPr>
              <a:t>国标</a:t>
            </a:r>
            <a:r>
              <a:rPr lang="en-US" altLang="zh-CN" sz="2000" b="1" dirty="0">
                <a:solidFill>
                  <a:schemeClr val="bg1"/>
                </a:solidFill>
                <a:latin typeface="微软雅黑" panose="020B0503020204020204" charset="-122"/>
                <a:ea typeface="微软雅黑" panose="020B0503020204020204" charset="-122"/>
                <a:sym typeface="+mn-ea"/>
              </a:rPr>
              <a:t>)</a:t>
            </a:r>
            <a:r>
              <a:rPr lang="zh-CN" sz="2000" b="1" dirty="0">
                <a:solidFill>
                  <a:schemeClr val="bg1"/>
                </a:solidFill>
                <a:latin typeface="微软雅黑" panose="020B0503020204020204" charset="-122"/>
                <a:ea typeface="微软雅黑" panose="020B0503020204020204" charset="-122"/>
                <a:sym typeface="+mn-ea"/>
              </a:rPr>
              <a:t>。</a:t>
            </a:r>
            <a:endParaRPr lang="zh-CN" altLang="en-US" sz="2000" b="1" dirty="0">
              <a:solidFill>
                <a:schemeClr val="bg1"/>
              </a:solidFill>
              <a:latin typeface="微软雅黑" panose="020B0503020204020204" charset="-122"/>
              <a:ea typeface="微软雅黑" panose="020B0503020204020204" charset="-122"/>
              <a:sym typeface="+mn-ea"/>
            </a:endParaRPr>
          </a:p>
        </p:txBody>
      </p:sp>
      <p:sp>
        <p:nvSpPr>
          <p:cNvPr id="2" name="矩形 1"/>
          <p:cNvSpPr/>
          <p:nvPr/>
        </p:nvSpPr>
        <p:spPr bwMode="auto">
          <a:xfrm>
            <a:off x="391160" y="2534285"/>
            <a:ext cx="8446770" cy="690880"/>
          </a:xfrm>
          <a:prstGeom prst="rect">
            <a:avLst/>
          </a:prstGeom>
          <a:solidFill>
            <a:srgbClr val="0070C0"/>
          </a:solidFill>
          <a:ln>
            <a:noFill/>
          </a:ln>
        </p:spPr>
        <p:txBody>
          <a:bodyPr vert="horz" wrap="square" lIns="91440" tIns="45720" rIns="91440" bIns="45720" numCol="1" rtlCol="0" anchor="t" anchorCtr="0" compatLnSpc="1"/>
          <a:lstStyle/>
          <a:p>
            <a:pPr algn="l"/>
            <a:r>
              <a:rPr lang="zh-CN" b="1" dirty="0">
                <a:solidFill>
                  <a:schemeClr val="bg1"/>
                </a:solidFill>
                <a:latin typeface="微软雅黑" panose="020B0503020204020204" charset="-122"/>
                <a:ea typeface="微软雅黑" panose="020B0503020204020204" charset="-122"/>
                <a:sym typeface="+mn-ea"/>
              </a:rPr>
              <a:t>该元数据规范参考了CDWA、Getty等国际文物元数据规范，还结合了中国文物局颁布的文物标准，因此既具有权威性，也同中国的文物有很好的适用性。</a:t>
            </a:r>
            <a:endParaRPr lang="zh-CN" altLang="en-US" b="1" dirty="0">
              <a:solidFill>
                <a:schemeClr val="bg1"/>
              </a:solidFill>
              <a:latin typeface="微软雅黑" panose="020B0503020204020204" charset="-122"/>
              <a:ea typeface="微软雅黑" panose="020B0503020204020204" charset="-122"/>
              <a:sym typeface="+mn-ea"/>
            </a:endParaRPr>
          </a:p>
        </p:txBody>
      </p:sp>
      <p:sp>
        <p:nvSpPr>
          <p:cNvPr id="4" name="文本框 3"/>
          <p:cNvSpPr txBox="1"/>
          <p:nvPr/>
        </p:nvSpPr>
        <p:spPr>
          <a:xfrm>
            <a:off x="1419860" y="362585"/>
            <a:ext cx="7666990"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rPr>
              <a:t>2.</a:t>
            </a:r>
            <a:r>
              <a:rPr lang="zh-CN" altLang="en-US" sz="2400" b="1" dirty="0">
                <a:solidFill>
                  <a:schemeClr val="tx1">
                    <a:lumMod val="85000"/>
                    <a:lumOff val="15000"/>
                  </a:schemeClr>
                </a:solidFill>
                <a:latin typeface="微软雅黑" panose="020B0503020204020204" charset="-122"/>
                <a:ea typeface="微软雅黑" panose="020B0503020204020204" charset="-122"/>
              </a:rPr>
              <a:t>数据处理</a:t>
            </a:r>
            <a:r>
              <a:rPr lang="en-US" altLang="zh-CN" sz="2400" b="1" dirty="0">
                <a:solidFill>
                  <a:schemeClr val="tx1">
                    <a:lumMod val="85000"/>
                    <a:lumOff val="15000"/>
                  </a:schemeClr>
                </a:solidFill>
                <a:latin typeface="微软雅黑" panose="020B0503020204020204" charset="-122"/>
                <a:ea typeface="微软雅黑" panose="020B0503020204020204" charset="-122"/>
              </a:rPr>
              <a:t>—</a:t>
            </a:r>
            <a:r>
              <a:rPr lang="zh-CN" altLang="en-US" sz="2400" b="1" dirty="0">
                <a:solidFill>
                  <a:schemeClr val="tx1">
                    <a:lumMod val="85000"/>
                    <a:lumOff val="15000"/>
                  </a:schemeClr>
                </a:solidFill>
                <a:latin typeface="微软雅黑" panose="020B0503020204020204" charset="-122"/>
                <a:ea typeface="微软雅黑" panose="020B0503020204020204" charset="-122"/>
              </a:rPr>
              <a:t>壁画元数据标准 </a:t>
            </a:r>
            <a:r>
              <a:rPr lang="en-US" altLang="da-DK" dirty="0">
                <a:latin typeface="Times New Roman" panose="02020603050405020304" pitchFamily="18" charset="0"/>
                <a:cs typeface="Times New Roman" panose="02020603050405020304" pitchFamily="18" charset="0"/>
                <a:sym typeface="+mn-ea"/>
              </a:rPr>
              <a:t>Data Process—Metadata Standards</a:t>
            </a:r>
            <a:r>
              <a:rPr lang="zh-CN" altLang="en-US" b="1" dirty="0">
                <a:solidFill>
                  <a:schemeClr val="tx1">
                    <a:lumMod val="85000"/>
                    <a:lumOff val="15000"/>
                  </a:schemeClr>
                </a:solidFill>
                <a:latin typeface="微软雅黑" panose="020B0503020204020204" charset="-122"/>
                <a:ea typeface="微软雅黑" panose="020B0503020204020204" charset="-122"/>
              </a:rPr>
              <a:t> </a:t>
            </a:r>
            <a:endParaRPr lang="zh-CN" altLang="en-US" b="1" dirty="0">
              <a:solidFill>
                <a:schemeClr val="tx1">
                  <a:lumMod val="85000"/>
                  <a:lumOff val="15000"/>
                </a:schemeClr>
              </a:solidFill>
              <a:latin typeface="微软雅黑" panose="020B0503020204020204" charset="-122"/>
              <a:ea typeface="微软雅黑" panose="020B0503020204020204" charset="-122"/>
            </a:endParaRPr>
          </a:p>
        </p:txBody>
      </p:sp>
      <p:sp>
        <p:nvSpPr>
          <p:cNvPr id="6" name="矩形 5"/>
          <p:cNvSpPr/>
          <p:nvPr/>
        </p:nvSpPr>
        <p:spPr bwMode="auto">
          <a:xfrm>
            <a:off x="391160" y="4687570"/>
            <a:ext cx="8446770" cy="690880"/>
          </a:xfrm>
          <a:prstGeom prst="rect">
            <a:avLst/>
          </a:prstGeom>
          <a:solidFill>
            <a:srgbClr val="0070C0"/>
          </a:solidFill>
          <a:ln>
            <a:noFill/>
          </a:ln>
        </p:spPr>
        <p:txBody>
          <a:bodyPr vert="horz" wrap="square" lIns="91440" tIns="45720" rIns="91440" bIns="45720" numCol="1" rtlCol="0" anchor="t" anchorCtr="0" compatLnSpc="1"/>
          <a:lstStyle/>
          <a:p>
            <a:pPr algn="l"/>
            <a:r>
              <a:rPr lang="zh-CN" altLang="en-US" b="1" dirty="0">
                <a:solidFill>
                  <a:schemeClr val="bg1"/>
                </a:solidFill>
                <a:latin typeface="微软雅黑" panose="020B0503020204020204" charset="-122"/>
                <a:ea typeface="微软雅黑" panose="020B0503020204020204" charset="-122"/>
                <a:sym typeface="+mn-ea"/>
              </a:rPr>
              <a:t>规范中对壁画的名称</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原名、其他名称</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、位置</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地理名称、坐标</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、创建</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创建者、创建年代、创建地点</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、测量</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尺寸、面积</a:t>
            </a:r>
            <a:r>
              <a:rPr lang="en-US" altLang="zh-CN" b="1" dirty="0">
                <a:solidFill>
                  <a:schemeClr val="bg1"/>
                </a:solidFill>
                <a:latin typeface="微软雅黑" panose="020B0503020204020204" charset="-122"/>
                <a:ea typeface="微软雅黑" panose="020B0503020204020204" charset="-122"/>
                <a:sym typeface="+mn-ea"/>
              </a:rPr>
              <a:t>)</a:t>
            </a:r>
            <a:r>
              <a:rPr lang="zh-CN" altLang="en-US" b="1" dirty="0">
                <a:solidFill>
                  <a:schemeClr val="bg1"/>
                </a:solidFill>
                <a:latin typeface="微软雅黑" panose="020B0503020204020204" charset="-122"/>
                <a:ea typeface="微软雅黑" panose="020B0503020204020204" charset="-122"/>
                <a:sym typeface="+mn-ea"/>
              </a:rPr>
              <a:t>等等元素进行了定义。</a:t>
            </a:r>
            <a:endParaRPr lang="zh-CN" altLang="en-US" b="1" dirty="0">
              <a:solidFill>
                <a:schemeClr val="bg1"/>
              </a:solidFill>
              <a:latin typeface="微软雅黑" panose="020B0503020204020204" charset="-122"/>
              <a:ea typeface="微软雅黑" panose="020B0503020204020204" charset="-122"/>
              <a:sym typeface="+mn-ea"/>
            </a:endParaRPr>
          </a:p>
        </p:txBody>
      </p:sp>
      <p:grpSp>
        <p:nvGrpSpPr>
          <p:cNvPr id="34" name="组合 33"/>
          <p:cNvGrpSpPr/>
          <p:nvPr/>
        </p:nvGrpSpPr>
        <p:grpSpPr>
          <a:xfrm>
            <a:off x="8606970" y="6519446"/>
            <a:ext cx="638628" cy="338554"/>
            <a:chOff x="8663567" y="6519446"/>
            <a:chExt cx="638628" cy="338554"/>
          </a:xfrm>
        </p:grpSpPr>
        <p:sp>
          <p:nvSpPr>
            <p:cNvPr id="37" name="矩形 36"/>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4" name="文本框 43"/>
            <p:cNvSpPr txBox="1"/>
            <p:nvPr/>
          </p:nvSpPr>
          <p:spPr>
            <a:xfrm>
              <a:off x="8663567" y="6519446"/>
              <a:ext cx="638628" cy="337185"/>
            </a:xfrm>
            <a:prstGeom prst="rect">
              <a:avLst/>
            </a:prstGeom>
            <a:noFill/>
          </p:spPr>
          <p:txBody>
            <a:bodyPr wrap="square" rtlCol="0">
              <a:spAutoFit/>
            </a:bodyPr>
            <a:p>
              <a:pPr algn="ctr"/>
              <a:r>
                <a:rPr lang="en-US" sz="1600" dirty="0">
                  <a:solidFill>
                    <a:schemeClr val="bg1"/>
                  </a:solidFill>
                  <a:latin typeface="微软雅黑" panose="020B0503020204020204" charset="-122"/>
                  <a:ea typeface="微软雅黑" panose="020B0503020204020204" charset="-122"/>
                </a:rPr>
                <a:t>07</a:t>
              </a:r>
              <a:endParaRPr lang="en-US" sz="1600" dirty="0">
                <a:solidFill>
                  <a:schemeClr val="bg1"/>
                </a:solidFill>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12" presetClass="entr" presetSubtype="8" fill="hold" grpId="0" nodeType="withEffect">
                                  <p:stCondLst>
                                    <p:cond delay="60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ppt_x</p:attrName>
                                        </p:attrNameLst>
                                      </p:cBhvr>
                                      <p:tavLst>
                                        <p:tav tm="0">
                                          <p:val>
                                            <p:strVal val="#ppt_x-#ppt_w*1.125000"/>
                                          </p:val>
                                        </p:tav>
                                        <p:tav tm="100000">
                                          <p:val>
                                            <p:strVal val="#ppt_x"/>
                                          </p:val>
                                        </p:tav>
                                      </p:tavLst>
                                    </p:anim>
                                    <p:animEffect transition="in" filter="wipe(right)">
                                      <p:cBhvr>
                                        <p:cTn id="13" dur="500"/>
                                        <p:tgtEl>
                                          <p:spTgt spid="11"/>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2" fill="hold" nodeType="withEffect">
                                  <p:stCondLst>
                                    <p:cond delay="250"/>
                                  </p:stCondLst>
                                  <p:childTnLst>
                                    <p:set>
                                      <p:cBhvr>
                                        <p:cTn id="18" dur="1" fill="hold">
                                          <p:stCondLst>
                                            <p:cond delay="0"/>
                                          </p:stCondLst>
                                        </p:cTn>
                                        <p:tgtEl>
                                          <p:spTgt spid="34"/>
                                        </p:tgtEl>
                                        <p:attrNameLst>
                                          <p:attrName>style.visibility</p:attrName>
                                        </p:attrNameLst>
                                      </p:cBhvr>
                                      <p:to>
                                        <p:strVal val="visible"/>
                                      </p:to>
                                    </p:set>
                                    <p:animEffect transition="in" filter="wipe(right)">
                                      <p:cBhvr>
                                        <p:cTn id="1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575" y="362672"/>
            <a:ext cx="7113238"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2.</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数据处理</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图像 </a:t>
            </a:r>
            <a:r>
              <a:rPr lang="en-US" altLang="da-DK" sz="2400" dirty="0">
                <a:latin typeface="Times New Roman" panose="02020603050405020304" pitchFamily="18" charset="0"/>
                <a:cs typeface="Times New Roman" panose="02020603050405020304" pitchFamily="18" charset="0"/>
                <a:sym typeface="+mn-ea"/>
              </a:rPr>
              <a:t>Data Process—Image</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p:txBody>
      </p:sp>
      <p:sp>
        <p:nvSpPr>
          <p:cNvPr id="23" name="Rectangle 1"/>
          <p:cNvSpPr>
            <a:spLocks noChangeArrowheads="1"/>
          </p:cNvSpPr>
          <p:nvPr/>
        </p:nvSpPr>
        <p:spPr bwMode="auto">
          <a:xfrm>
            <a:off x="557975" y="925666"/>
            <a:ext cx="7684135" cy="583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lvl="0" fontAlgn="base">
              <a:spcBef>
                <a:spcPct val="0"/>
              </a:spcBef>
              <a:spcAft>
                <a:spcPct val="0"/>
              </a:spcAft>
            </a:pPr>
            <a:r>
              <a:rPr lang="zh-CN" altLang="en-US" b="1" dirty="0">
                <a:solidFill>
                  <a:schemeClr val="accent1"/>
                </a:solidFill>
                <a:latin typeface="微软雅黑" panose="020B0503020204020204" charset="-122"/>
                <a:ea typeface="微软雅黑" panose="020B0503020204020204" charset="-122"/>
              </a:rPr>
              <a:t>开发了图像数字资产管理系统</a:t>
            </a:r>
            <a:r>
              <a:rPr lang="en-US" altLang="zh-CN" b="1" dirty="0">
                <a:solidFill>
                  <a:schemeClr val="accent1"/>
                </a:solidFill>
                <a:latin typeface="微软雅黑" panose="020B0503020204020204" charset="-122"/>
                <a:ea typeface="微软雅黑" panose="020B0503020204020204" charset="-122"/>
              </a:rPr>
              <a:t>(IDAMS)</a:t>
            </a:r>
            <a:r>
              <a:rPr lang="zh-CN" altLang="en-US" b="1" dirty="0">
                <a:solidFill>
                  <a:schemeClr val="accent1"/>
                </a:solidFill>
                <a:latin typeface="微软雅黑" panose="020B0503020204020204" charset="-122"/>
                <a:ea typeface="微软雅黑" panose="020B0503020204020204" charset="-122"/>
              </a:rPr>
              <a:t>，进行了图像标注</a:t>
            </a:r>
            <a:endParaRPr lang="zh-CN" altLang="en-US" b="1" dirty="0">
              <a:solidFill>
                <a:schemeClr val="accent1"/>
              </a:solidFill>
              <a:latin typeface="微软雅黑" panose="020B0503020204020204" charset="-122"/>
              <a:ea typeface="微软雅黑" panose="020B0503020204020204" charset="-122"/>
            </a:endParaRPr>
          </a:p>
          <a:p>
            <a:pPr lvl="0" fontAlgn="base">
              <a:spcBef>
                <a:spcPct val="0"/>
              </a:spcBef>
              <a:spcAft>
                <a:spcPct val="0"/>
              </a:spcAft>
            </a:pPr>
            <a:r>
              <a:rPr lang="en-US" altLang="zh-CN" sz="1400" b="1" dirty="0">
                <a:solidFill>
                  <a:schemeClr val="accent1"/>
                </a:solidFill>
                <a:latin typeface="微软雅黑" panose="020B0503020204020204" charset="-122"/>
                <a:ea typeface="微软雅黑" panose="020B0503020204020204" charset="-122"/>
              </a:rPr>
              <a:t>Developed the Image Data Assets Management System(IDAMS) to annotate images</a:t>
            </a:r>
            <a:endParaRPr lang="en-US" altLang="zh-CN" sz="1400" b="1" dirty="0">
              <a:solidFill>
                <a:schemeClr val="accent1"/>
              </a:solidFill>
              <a:latin typeface="微软雅黑" panose="020B0503020204020204" charset="-122"/>
              <a:ea typeface="微软雅黑" panose="020B0503020204020204" charset="-122"/>
            </a:endParaRPr>
          </a:p>
        </p:txBody>
      </p:sp>
      <p:grpSp>
        <p:nvGrpSpPr>
          <p:cNvPr id="24" name="组合 23"/>
          <p:cNvGrpSpPr/>
          <p:nvPr/>
        </p:nvGrpSpPr>
        <p:grpSpPr>
          <a:xfrm>
            <a:off x="582295" y="1568450"/>
            <a:ext cx="3644265" cy="499110"/>
            <a:chOff x="2645777" y="1428360"/>
            <a:chExt cx="1523492" cy="914033"/>
          </a:xfrm>
        </p:grpSpPr>
        <p:sp>
          <p:nvSpPr>
            <p:cNvPr id="25" name="矩形 24"/>
            <p:cNvSpPr/>
            <p:nvPr/>
          </p:nvSpPr>
          <p:spPr>
            <a:xfrm>
              <a:off x="2645777" y="1428360"/>
              <a:ext cx="1523389" cy="91403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lvl="0" algn="ctr" defTabSz="1289050">
                <a:lnSpc>
                  <a:spcPct val="90000"/>
                </a:lnSpc>
                <a:spcBef>
                  <a:spcPct val="0"/>
                </a:spcBef>
                <a:spcAft>
                  <a:spcPct val="35000"/>
                </a:spcAft>
              </a:pPr>
              <a:endParaRPr lang="zh-CN" altLang="en-US" sz="2900" kern="1200"/>
            </a:p>
          </p:txBody>
        </p:sp>
        <p:sp>
          <p:nvSpPr>
            <p:cNvPr id="26" name="文本框 25"/>
            <p:cNvSpPr txBox="1"/>
            <p:nvPr/>
          </p:nvSpPr>
          <p:spPr>
            <a:xfrm>
              <a:off x="2645777" y="1574884"/>
              <a:ext cx="1523492" cy="617496"/>
            </a:xfrm>
            <a:prstGeom prst="rect">
              <a:avLst/>
            </a:prstGeom>
            <a:noFill/>
          </p:spPr>
          <p:txBody>
            <a:bodyPr wrap="square" rtlCol="0">
              <a:spAutoFit/>
            </a:bodyPr>
            <a:lstStyle/>
            <a:p>
              <a:pPr algn="ctr"/>
              <a:r>
                <a:rPr lang="zh-CN" altLang="en-US" sz="1600" b="1" dirty="0">
                  <a:solidFill>
                    <a:schemeClr val="bg1"/>
                  </a:solidFill>
                  <a:latin typeface="微软雅黑" panose="020B0503020204020204" charset="-122"/>
                  <a:ea typeface="微软雅黑" panose="020B0503020204020204" charset="-122"/>
                </a:rPr>
                <a:t>佛脸标注 </a:t>
              </a:r>
              <a:r>
                <a:rPr lang="en-US" altLang="zh-CN" sz="1300" dirty="0">
                  <a:solidFill>
                    <a:schemeClr val="bg1"/>
                  </a:solidFill>
                  <a:latin typeface="微软雅黑" panose="020B0503020204020204" charset="-122"/>
                  <a:ea typeface="微软雅黑" panose="020B0503020204020204" charset="-122"/>
                  <a:sym typeface="+mn-ea"/>
                </a:rPr>
                <a:t>Faces of buddha Annotation</a:t>
              </a:r>
              <a:endParaRPr lang="en-US" altLang="zh-CN" sz="1300" dirty="0">
                <a:solidFill>
                  <a:schemeClr val="bg1"/>
                </a:solidFill>
                <a:latin typeface="微软雅黑" panose="020B0503020204020204" charset="-122"/>
                <a:ea typeface="微软雅黑" panose="020B0503020204020204" charset="-122"/>
                <a:sym typeface="+mn-ea"/>
              </a:endParaRPr>
            </a:p>
          </p:txBody>
        </p:sp>
      </p:grpSp>
      <p:grpSp>
        <p:nvGrpSpPr>
          <p:cNvPr id="27" name="组合 26"/>
          <p:cNvGrpSpPr/>
          <p:nvPr/>
        </p:nvGrpSpPr>
        <p:grpSpPr>
          <a:xfrm>
            <a:off x="4571365" y="1569720"/>
            <a:ext cx="3644265" cy="499110"/>
            <a:chOff x="2645777" y="1428360"/>
            <a:chExt cx="1523389" cy="914033"/>
          </a:xfrm>
        </p:grpSpPr>
        <p:sp>
          <p:nvSpPr>
            <p:cNvPr id="28" name="矩形 27"/>
            <p:cNvSpPr/>
            <p:nvPr/>
          </p:nvSpPr>
          <p:spPr>
            <a:xfrm>
              <a:off x="2645777" y="1428360"/>
              <a:ext cx="1523389" cy="91403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lvl="0" algn="ctr" defTabSz="1289050">
                <a:lnSpc>
                  <a:spcPct val="90000"/>
                </a:lnSpc>
                <a:spcBef>
                  <a:spcPct val="0"/>
                </a:spcBef>
                <a:spcAft>
                  <a:spcPct val="35000"/>
                </a:spcAft>
              </a:pPr>
              <a:endParaRPr lang="zh-CN" altLang="en-US" sz="2900" kern="1200"/>
            </a:p>
          </p:txBody>
        </p:sp>
        <p:sp>
          <p:nvSpPr>
            <p:cNvPr id="29" name="文本框 28"/>
            <p:cNvSpPr txBox="1"/>
            <p:nvPr/>
          </p:nvSpPr>
          <p:spPr>
            <a:xfrm>
              <a:off x="2645777" y="1575355"/>
              <a:ext cx="1514250" cy="617496"/>
            </a:xfrm>
            <a:prstGeom prst="rect">
              <a:avLst/>
            </a:prstGeom>
            <a:noFill/>
          </p:spPr>
          <p:txBody>
            <a:bodyPr wrap="square" rtlCol="0">
              <a:spAutoFit/>
            </a:bodyPr>
            <a:lstStyle/>
            <a:p>
              <a:pPr algn="ctr"/>
              <a:r>
                <a:rPr lang="en-US" altLang="zh-CN" sz="1600" b="1" dirty="0">
                  <a:solidFill>
                    <a:schemeClr val="bg1"/>
                  </a:solidFill>
                  <a:latin typeface="微软雅黑" panose="020B0503020204020204" charset="-122"/>
                  <a:ea typeface="微软雅黑" panose="020B0503020204020204" charset="-122"/>
                </a:rPr>
                <a:t>24752</a:t>
              </a:r>
              <a:r>
                <a:rPr lang="zh-CN" altLang="en-US" sz="1600" b="1" dirty="0">
                  <a:solidFill>
                    <a:schemeClr val="bg1"/>
                  </a:solidFill>
                  <a:latin typeface="微软雅黑" panose="020B0503020204020204" charset="-122"/>
                  <a:ea typeface="微软雅黑" panose="020B0503020204020204" charset="-122"/>
                </a:rPr>
                <a:t>张佛脸  </a:t>
              </a:r>
              <a:r>
                <a:rPr lang="en-US" altLang="zh-CN" sz="1200" dirty="0">
                  <a:solidFill>
                    <a:schemeClr val="bg1"/>
                  </a:solidFill>
                  <a:latin typeface="微软雅黑" panose="020B0503020204020204" charset="-122"/>
                  <a:ea typeface="微软雅黑" panose="020B0503020204020204" charset="-122"/>
                  <a:sym typeface="+mn-ea"/>
                </a:rPr>
                <a:t>24,752 faces of buddha</a:t>
              </a:r>
              <a:endParaRPr lang="en-US" altLang="zh-CN" sz="1200" b="1" dirty="0">
                <a:solidFill>
                  <a:schemeClr val="bg1"/>
                </a:solidFill>
                <a:latin typeface="微软雅黑" panose="020B0503020204020204" charset="-122"/>
                <a:ea typeface="微软雅黑" panose="020B0503020204020204" charset="-122"/>
                <a:sym typeface="+mn-ea"/>
              </a:endParaRPr>
            </a:p>
          </p:txBody>
        </p:sp>
      </p:grpSp>
      <p:sp>
        <p:nvSpPr>
          <p:cNvPr id="30" name="Rectangle 1"/>
          <p:cNvSpPr>
            <a:spLocks noChangeArrowheads="1"/>
          </p:cNvSpPr>
          <p:nvPr/>
        </p:nvSpPr>
        <p:spPr bwMode="auto">
          <a:xfrm>
            <a:off x="645160" y="2072005"/>
            <a:ext cx="2112010" cy="737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dist" defTabSz="914400" rtl="0" eaLnBrk="1" fontAlgn="base" latinLnBrk="0" hangingPunct="1">
              <a:lnSpc>
                <a:spcPct val="100000"/>
              </a:lnSpc>
              <a:spcBef>
                <a:spcPct val="0"/>
              </a:spcBef>
              <a:spcAft>
                <a:spcPct val="0"/>
              </a:spcAft>
              <a:buClrTx/>
              <a:buSzTx/>
              <a:buFontTx/>
              <a:buNone/>
            </a:pPr>
            <a:r>
              <a:rPr lang="zh-CN" altLang="en-US" b="1" dirty="0">
                <a:ln>
                  <a:noFill/>
                </a:ln>
                <a:solidFill>
                  <a:schemeClr val="accent1"/>
                </a:solidFill>
                <a:latin typeface="微软雅黑" panose="020B0503020204020204" charset="-122"/>
                <a:ea typeface="微软雅黑" panose="020B0503020204020204" charset="-122"/>
              </a:rPr>
              <a:t>可移动文物网</a:t>
            </a:r>
            <a:endParaRPr lang="zh-CN" altLang="en-US" b="1" dirty="0">
              <a:ln>
                <a:noFill/>
              </a:ln>
              <a:solidFill>
                <a:schemeClr val="accent1"/>
              </a:solidFill>
              <a:latin typeface="微软雅黑" panose="020B0503020204020204" charset="-122"/>
              <a:ea typeface="微软雅黑" panose="020B0503020204020204" charset="-122"/>
            </a:endParaRPr>
          </a:p>
          <a:p>
            <a:pPr marL="0" marR="0" lvl="0" indent="0" algn="ctr" defTabSz="914400" rtl="0" eaLnBrk="1" fontAlgn="base" latinLnBrk="0" hangingPunct="1">
              <a:lnSpc>
                <a:spcPct val="100000"/>
              </a:lnSpc>
              <a:spcBef>
                <a:spcPct val="0"/>
              </a:spcBef>
              <a:spcAft>
                <a:spcPct val="0"/>
              </a:spcAft>
              <a:buClrTx/>
              <a:buSzTx/>
              <a:buFontTx/>
              <a:buNone/>
            </a:pPr>
            <a:r>
              <a:rPr lang="en-US" altLang="zh-CN" sz="1200" b="1" dirty="0">
                <a:solidFill>
                  <a:schemeClr val="tx1"/>
                </a:solidFill>
                <a:latin typeface="微软雅黑" panose="020B0503020204020204" charset="-122"/>
                <a:ea typeface="微软雅黑" panose="020B0503020204020204" charset="-122"/>
                <a:sym typeface="+mn-ea"/>
              </a:rPr>
              <a:t>Website of Chinese Removable re</a:t>
            </a:r>
            <a:r>
              <a:rPr lang="en-US" altLang="zh-CN" sz="1200" b="1" dirty="0">
                <a:latin typeface="微软雅黑" panose="020B0503020204020204" charset="-122"/>
                <a:ea typeface="微软雅黑" panose="020B0503020204020204" charset="-122"/>
                <a:sym typeface="+mn-ea"/>
              </a:rPr>
              <a:t>lic</a:t>
            </a:r>
            <a:endParaRPr kumimoji="0" lang="zh-CN" altLang="en-US" b="1" i="0" u="none" strike="noStrike" cap="none" normalizeH="0" baseline="0" dirty="0">
              <a:ln>
                <a:noFill/>
              </a:ln>
              <a:solidFill>
                <a:schemeClr val="accent1"/>
              </a:solidFill>
              <a:effectLst/>
              <a:latin typeface="微软雅黑" panose="020B0503020204020204" charset="-122"/>
              <a:ea typeface="微软雅黑" panose="020B0503020204020204" charset="-122"/>
            </a:endParaRPr>
          </a:p>
        </p:txBody>
      </p:sp>
      <p:sp>
        <p:nvSpPr>
          <p:cNvPr id="31" name="矩形 30"/>
          <p:cNvSpPr/>
          <p:nvPr/>
        </p:nvSpPr>
        <p:spPr>
          <a:xfrm>
            <a:off x="4462780" y="2148840"/>
            <a:ext cx="4537710" cy="583565"/>
          </a:xfrm>
          <a:prstGeom prst="rect">
            <a:avLst/>
          </a:prstGeom>
        </p:spPr>
        <p:txBody>
          <a:bodyPr wrap="square">
            <a:spAutoFit/>
          </a:bodyPr>
          <a:lstStyle/>
          <a:p>
            <a:r>
              <a:rPr lang="zh-CN" altLang="en-US" sz="1600" dirty="0">
                <a:latin typeface="微软雅黑" panose="020B0503020204020204" charset="-122"/>
                <a:ea typeface="微软雅黑" panose="020B0503020204020204" charset="-122"/>
              </a:rPr>
              <a:t>标注了  3118个佛脸，</a:t>
            </a:r>
            <a:endParaRPr lang="zh-CN" altLang="en-US" sz="1600" dirty="0">
              <a:latin typeface="微软雅黑" panose="020B0503020204020204" charset="-122"/>
              <a:ea typeface="微软雅黑" panose="020B0503020204020204" charset="-122"/>
            </a:endParaRPr>
          </a:p>
          <a:p>
            <a:r>
              <a:rPr lang="en-US" altLang="zh-CN" sz="1600" dirty="0">
                <a:latin typeface="微软雅黑" panose="020B0503020204020204" charset="-122"/>
                <a:ea typeface="微软雅黑" panose="020B0503020204020204" charset="-122"/>
              </a:rPr>
              <a:t>  </a:t>
            </a:r>
            <a:r>
              <a:rPr lang="en-US" altLang="zh-CN" sz="1600" dirty="0">
                <a:latin typeface="Times New Roman" panose="02020603050405020304" pitchFamily="18" charset="0"/>
                <a:ea typeface="微软雅黑" panose="020B0503020204020204" charset="-122"/>
                <a:cs typeface="Times New Roman" panose="02020603050405020304" pitchFamily="18" charset="0"/>
              </a:rPr>
              <a:t>3,118 faces of buddha were annotated</a:t>
            </a:r>
            <a:endParaRPr lang="en-US" altLang="zh-CN" sz="1600" dirty="0">
              <a:latin typeface="Times New Roman" panose="02020603050405020304" pitchFamily="18" charset="0"/>
              <a:ea typeface="微软雅黑" panose="020B0503020204020204" charset="-122"/>
              <a:cs typeface="Times New Roman" panose="02020603050405020304" pitchFamily="18" charset="0"/>
            </a:endParaRPr>
          </a:p>
        </p:txBody>
      </p:sp>
      <p:grpSp>
        <p:nvGrpSpPr>
          <p:cNvPr id="5" name="组合 4"/>
          <p:cNvGrpSpPr/>
          <p:nvPr/>
        </p:nvGrpSpPr>
        <p:grpSpPr>
          <a:xfrm>
            <a:off x="611187" y="4202067"/>
            <a:ext cx="7921625" cy="2678872"/>
            <a:chOff x="611187" y="3614057"/>
            <a:chExt cx="7921625" cy="2678872"/>
          </a:xfrm>
        </p:grpSpPr>
        <p:sp>
          <p:nvSpPr>
            <p:cNvPr id="7" name="形状 6"/>
            <p:cNvSpPr/>
            <p:nvPr/>
          </p:nvSpPr>
          <p:spPr>
            <a:xfrm>
              <a:off x="611187" y="3614057"/>
              <a:ext cx="7921625" cy="2678872"/>
            </a:xfrm>
            <a:prstGeom prst="leftRightRibbon">
              <a:avLst>
                <a:gd name="adj1" fmla="val 54481"/>
                <a:gd name="adj2" fmla="val 50000"/>
                <a:gd name="adj3" fmla="val 16667"/>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9" name="矩形 38"/>
            <p:cNvSpPr/>
            <p:nvPr/>
          </p:nvSpPr>
          <p:spPr>
            <a:xfrm>
              <a:off x="4571365" y="4731462"/>
              <a:ext cx="3124200" cy="1225400"/>
            </a:xfrm>
            <a:prstGeom prst="rect">
              <a:avLst/>
            </a:prstGeom>
          </p:spPr>
          <p:txBody>
            <a:bodyPr wrap="square">
              <a:spAutoFit/>
            </a:bodyPr>
            <a:lstStyle/>
            <a:p>
              <a:pPr indent="313055" fontAlgn="auto">
                <a:lnSpc>
                  <a:spcPct val="125000"/>
                </a:lnSpc>
              </a:pPr>
              <a:r>
                <a:rPr lang="en-US" sz="1200" dirty="0">
                  <a:solidFill>
                    <a:schemeClr val="bg1"/>
                  </a:solidFill>
                  <a:latin typeface="微软雅黑" panose="020B0503020204020204" charset="-122"/>
                  <a:ea typeface="微软雅黑" panose="020B0503020204020204" charset="-122"/>
                </a:rPr>
                <a:t>185 areas, categorized into temples, pagodas, auspicious signs, characters and locations, are annotated and we also collected relevant metadata and resources.</a:t>
              </a:r>
              <a:endParaRPr lang="en-US" sz="1200" dirty="0">
                <a:solidFill>
                  <a:schemeClr val="bg1"/>
                </a:solidFill>
                <a:latin typeface="微软雅黑" panose="020B0503020204020204" charset="-122"/>
                <a:ea typeface="微软雅黑" panose="020B0503020204020204" charset="-122"/>
              </a:endParaRPr>
            </a:p>
          </p:txBody>
        </p:sp>
      </p:grpSp>
      <p:grpSp>
        <p:nvGrpSpPr>
          <p:cNvPr id="34" name="组合 33"/>
          <p:cNvGrpSpPr/>
          <p:nvPr/>
        </p:nvGrpSpPr>
        <p:grpSpPr>
          <a:xfrm>
            <a:off x="8606970" y="6519446"/>
            <a:ext cx="638628" cy="338554"/>
            <a:chOff x="8663567" y="6519446"/>
            <a:chExt cx="638628" cy="338554"/>
          </a:xfrm>
        </p:grpSpPr>
        <p:sp>
          <p:nvSpPr>
            <p:cNvPr id="37" name="矩形 36"/>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08</a:t>
              </a:r>
              <a:endParaRPr lang="zh-CN" altLang="en-US" sz="1600" dirty="0">
                <a:solidFill>
                  <a:schemeClr val="bg1"/>
                </a:solidFill>
                <a:latin typeface="微软雅黑" panose="020B0503020204020204" charset="-122"/>
                <a:ea typeface="微软雅黑" panose="020B0503020204020204" charset="-122"/>
              </a:endParaRPr>
            </a:p>
          </p:txBody>
        </p:sp>
      </p:grpSp>
      <p:sp>
        <p:nvSpPr>
          <p:cNvPr id="11" name="Rectangle 1"/>
          <p:cNvSpPr>
            <a:spLocks noChangeArrowheads="1"/>
          </p:cNvSpPr>
          <p:nvPr/>
        </p:nvSpPr>
        <p:spPr bwMode="auto">
          <a:xfrm>
            <a:off x="645160" y="2809240"/>
            <a:ext cx="2112010" cy="737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dist" defTabSz="914400" rtl="0" eaLnBrk="1" fontAlgn="base" latinLnBrk="0" hangingPunct="1">
              <a:lnSpc>
                <a:spcPct val="100000"/>
              </a:lnSpc>
              <a:spcBef>
                <a:spcPct val="0"/>
              </a:spcBef>
              <a:spcAft>
                <a:spcPct val="0"/>
              </a:spcAft>
              <a:buClrTx/>
              <a:buSzTx/>
              <a:buFontTx/>
              <a:buNone/>
            </a:pPr>
            <a:r>
              <a:rPr lang="zh-CN" altLang="en-US" b="1" dirty="0">
                <a:ln>
                  <a:noFill/>
                </a:ln>
                <a:solidFill>
                  <a:schemeClr val="accent1"/>
                </a:solidFill>
                <a:latin typeface="微软雅黑" panose="020B0503020204020204" charset="-122"/>
                <a:ea typeface="微软雅黑" panose="020B0503020204020204" charset="-122"/>
              </a:rPr>
              <a:t>寺庙造像数据库</a:t>
            </a:r>
            <a:endParaRPr lang="zh-CN" altLang="en-US" b="1" dirty="0">
              <a:ln>
                <a:noFill/>
              </a:ln>
              <a:solidFill>
                <a:schemeClr val="accent1"/>
              </a:solidFill>
              <a:latin typeface="微软雅黑" panose="020B0503020204020204" charset="-122"/>
              <a:ea typeface="微软雅黑" panose="020B0503020204020204" charset="-122"/>
            </a:endParaRPr>
          </a:p>
          <a:p>
            <a:pPr marL="0" marR="0" lvl="0" indent="0" algn="ctr" defTabSz="914400" rtl="0" eaLnBrk="1" fontAlgn="base" latinLnBrk="0" hangingPunct="1">
              <a:lnSpc>
                <a:spcPct val="100000"/>
              </a:lnSpc>
              <a:spcBef>
                <a:spcPct val="0"/>
              </a:spcBef>
              <a:spcAft>
                <a:spcPct val="0"/>
              </a:spcAft>
              <a:buClrTx/>
              <a:buSzTx/>
              <a:buFontTx/>
              <a:buNone/>
            </a:pPr>
            <a:r>
              <a:rPr lang="en-US" altLang="zh-CN" sz="1200" b="1" dirty="0">
                <a:latin typeface="微软雅黑" panose="020B0503020204020204" charset="-122"/>
                <a:ea typeface="微软雅黑" panose="020B0503020204020204" charset="-122"/>
                <a:sym typeface="+mn-ea"/>
              </a:rPr>
              <a:t>Database of Chinese Temples' statues</a:t>
            </a:r>
            <a:endParaRPr kumimoji="0" lang="zh-CN" altLang="en-US" b="1" i="0" u="none" strike="noStrike" cap="none" normalizeH="0" baseline="0" dirty="0">
              <a:ln>
                <a:noFill/>
              </a:ln>
              <a:solidFill>
                <a:schemeClr val="accent1"/>
              </a:solidFill>
              <a:effectLst/>
              <a:latin typeface="微软雅黑" panose="020B0503020204020204" charset="-122"/>
              <a:ea typeface="微软雅黑" panose="020B0503020204020204" charset="-122"/>
            </a:endParaRPr>
          </a:p>
        </p:txBody>
      </p:sp>
      <p:sp>
        <p:nvSpPr>
          <p:cNvPr id="12" name="矩形 11"/>
          <p:cNvSpPr/>
          <p:nvPr/>
        </p:nvSpPr>
        <p:spPr>
          <a:xfrm>
            <a:off x="4462780" y="2886075"/>
            <a:ext cx="4537710" cy="583565"/>
          </a:xfrm>
          <a:prstGeom prst="rect">
            <a:avLst/>
          </a:prstGeom>
        </p:spPr>
        <p:txBody>
          <a:bodyPr wrap="square">
            <a:spAutoFit/>
          </a:bodyPr>
          <a:lstStyle/>
          <a:p>
            <a:r>
              <a:rPr lang="zh-CN" altLang="en-US" sz="1600" dirty="0">
                <a:latin typeface="微软雅黑" panose="020B0503020204020204" charset="-122"/>
                <a:ea typeface="微软雅黑" panose="020B0503020204020204" charset="-122"/>
              </a:rPr>
              <a:t>标注了10109个佛脸，</a:t>
            </a:r>
            <a:endParaRPr lang="zh-CN" altLang="en-US" sz="1600" dirty="0">
              <a:latin typeface="微软雅黑" panose="020B0503020204020204" charset="-122"/>
              <a:ea typeface="微软雅黑" panose="020B0503020204020204" charset="-122"/>
            </a:endParaRPr>
          </a:p>
          <a:p>
            <a:r>
              <a:rPr lang="en-US" altLang="zh-CN" sz="1600" dirty="0">
                <a:latin typeface="Times New Roman" panose="02020603050405020304" pitchFamily="18" charset="0"/>
                <a:ea typeface="微软雅黑" panose="020B0503020204020204" charset="-122"/>
                <a:cs typeface="Times New Roman" panose="02020603050405020304" pitchFamily="18" charset="0"/>
                <a:sym typeface="+mn-ea"/>
              </a:rPr>
              <a:t>  10,109 faces of buddha were annotated</a:t>
            </a:r>
            <a:endParaRPr lang="en-US" altLang="zh-CN" sz="1600" dirty="0">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3" name="Rectangle 1"/>
          <p:cNvSpPr>
            <a:spLocks noChangeArrowheads="1"/>
          </p:cNvSpPr>
          <p:nvPr/>
        </p:nvSpPr>
        <p:spPr bwMode="auto">
          <a:xfrm>
            <a:off x="645160" y="3546475"/>
            <a:ext cx="2112010" cy="737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dist" defTabSz="914400" rtl="0" eaLnBrk="1" fontAlgn="base" latinLnBrk="0" hangingPunct="1">
              <a:lnSpc>
                <a:spcPct val="100000"/>
              </a:lnSpc>
              <a:spcBef>
                <a:spcPct val="0"/>
              </a:spcBef>
              <a:spcAft>
                <a:spcPct val="0"/>
              </a:spcAft>
              <a:buClrTx/>
              <a:buSzTx/>
              <a:buFontTx/>
              <a:buNone/>
            </a:pPr>
            <a:r>
              <a:rPr lang="zh-CN" altLang="en-US" b="1" dirty="0">
                <a:ln>
                  <a:noFill/>
                </a:ln>
                <a:solidFill>
                  <a:schemeClr val="accent1"/>
                </a:solidFill>
                <a:latin typeface="微软雅黑" panose="020B0503020204020204" charset="-122"/>
                <a:ea typeface="微软雅黑" panose="020B0503020204020204" charset="-122"/>
              </a:rPr>
              <a:t>敦煌图像扫描件</a:t>
            </a:r>
            <a:endParaRPr lang="zh-CN" altLang="en-US" b="1" dirty="0">
              <a:ln>
                <a:noFill/>
              </a:ln>
              <a:solidFill>
                <a:schemeClr val="accent1"/>
              </a:solidFill>
              <a:latin typeface="微软雅黑" panose="020B0503020204020204" charset="-122"/>
              <a:ea typeface="微软雅黑" panose="020B0503020204020204" charset="-122"/>
            </a:endParaRPr>
          </a:p>
          <a:p>
            <a:pPr marL="0" marR="0" lvl="0" indent="0" algn="ctr" defTabSz="914400" rtl="0" eaLnBrk="1" fontAlgn="base" latinLnBrk="0" hangingPunct="1">
              <a:lnSpc>
                <a:spcPct val="100000"/>
              </a:lnSpc>
              <a:spcBef>
                <a:spcPct val="0"/>
              </a:spcBef>
              <a:spcAft>
                <a:spcPct val="0"/>
              </a:spcAft>
              <a:buClrTx/>
              <a:buSzTx/>
              <a:buFontTx/>
              <a:buNone/>
            </a:pPr>
            <a:r>
              <a:rPr lang="en-US" altLang="zh-CN" sz="1200" b="1" dirty="0">
                <a:latin typeface="微软雅黑" panose="020B0503020204020204" charset="-122"/>
                <a:ea typeface="微软雅黑" panose="020B0503020204020204" charset="-122"/>
                <a:sym typeface="+mn-ea"/>
              </a:rPr>
              <a:t>Scanning of Dunhuang Picture Album</a:t>
            </a:r>
            <a:endParaRPr kumimoji="0" lang="en-US" altLang="zh-CN" sz="1200" b="1" i="0" u="none" strike="noStrike" cap="none" normalizeH="0" baseline="0" dirty="0">
              <a:latin typeface="微软雅黑" panose="020B0503020204020204" charset="-122"/>
              <a:ea typeface="微软雅黑" panose="020B0503020204020204" charset="-122"/>
            </a:endParaRPr>
          </a:p>
        </p:txBody>
      </p:sp>
      <p:sp>
        <p:nvSpPr>
          <p:cNvPr id="14" name="矩形 13"/>
          <p:cNvSpPr/>
          <p:nvPr/>
        </p:nvSpPr>
        <p:spPr>
          <a:xfrm>
            <a:off x="4462780" y="3623310"/>
            <a:ext cx="4537710" cy="583565"/>
          </a:xfrm>
          <a:prstGeom prst="rect">
            <a:avLst/>
          </a:prstGeom>
        </p:spPr>
        <p:txBody>
          <a:bodyPr wrap="square">
            <a:spAutoFit/>
          </a:bodyPr>
          <a:lstStyle/>
          <a:p>
            <a:r>
              <a:rPr lang="zh-CN" altLang="en-US" sz="1600" dirty="0">
                <a:latin typeface="微软雅黑" panose="020B0503020204020204" charset="-122"/>
                <a:ea typeface="微软雅黑" panose="020B0503020204020204" charset="-122"/>
              </a:rPr>
              <a:t>标注了11</a:t>
            </a:r>
            <a:r>
              <a:rPr lang="en-US" altLang="zh-CN" sz="1600" dirty="0">
                <a:latin typeface="微软雅黑" panose="020B0503020204020204" charset="-122"/>
                <a:ea typeface="微软雅黑" panose="020B0503020204020204" charset="-122"/>
              </a:rPr>
              <a:t>525</a:t>
            </a:r>
            <a:r>
              <a:rPr lang="zh-CN" altLang="en-US" sz="1600" dirty="0">
                <a:latin typeface="微软雅黑" panose="020B0503020204020204" charset="-122"/>
                <a:ea typeface="微软雅黑" panose="020B0503020204020204" charset="-122"/>
              </a:rPr>
              <a:t>个佛脸</a:t>
            </a:r>
            <a:r>
              <a:rPr lang="zh-CN" altLang="en-US" sz="1600" dirty="0">
                <a:latin typeface="微软雅黑" panose="020B0503020204020204" charset="-122"/>
                <a:ea typeface="微软雅黑" panose="020B0503020204020204" charset="-122"/>
                <a:sym typeface="+mn-ea"/>
              </a:rPr>
              <a:t>，</a:t>
            </a:r>
            <a:endParaRPr lang="zh-CN" altLang="en-US" sz="1600" dirty="0">
              <a:latin typeface="微软雅黑" panose="020B0503020204020204" charset="-122"/>
              <a:ea typeface="微软雅黑" panose="020B0503020204020204" charset="-122"/>
            </a:endParaRPr>
          </a:p>
          <a:p>
            <a:r>
              <a:rPr lang="en-US" altLang="zh-CN" sz="1600" dirty="0">
                <a:latin typeface="Times New Roman" panose="02020603050405020304" pitchFamily="18" charset="0"/>
                <a:ea typeface="微软雅黑" panose="020B0503020204020204" charset="-122"/>
                <a:cs typeface="Times New Roman" panose="02020603050405020304" pitchFamily="18" charset="0"/>
                <a:sym typeface="+mn-ea"/>
              </a:rPr>
              <a:t>  11,525 faces of buddha were annotated</a:t>
            </a:r>
            <a:endParaRPr lang="en-US" altLang="zh-CN" sz="1600" dirty="0">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5" name="文本框 14"/>
          <p:cNvSpPr txBox="1"/>
          <p:nvPr/>
        </p:nvSpPr>
        <p:spPr>
          <a:xfrm>
            <a:off x="4143375" y="5055870"/>
            <a:ext cx="3592195" cy="321945"/>
          </a:xfrm>
          <a:prstGeom prst="rect">
            <a:avLst/>
          </a:prstGeom>
          <a:noFill/>
        </p:spPr>
        <p:txBody>
          <a:bodyPr wrap="square" rtlCol="0" anchor="t">
            <a:spAutoFit/>
          </a:bodyPr>
          <a:lstStyle/>
          <a:p>
            <a:pPr indent="457200">
              <a:lnSpc>
                <a:spcPct val="125000"/>
              </a:lnSpc>
            </a:pPr>
            <a:r>
              <a:rPr lang="en-US" sz="1200" b="1" dirty="0">
                <a:solidFill>
                  <a:schemeClr val="bg1"/>
                </a:solidFill>
                <a:latin typeface="微软雅黑" panose="020B0503020204020204" charset="-122"/>
                <a:ea typeface="微软雅黑" panose="020B0503020204020204" charset="-122"/>
                <a:sym typeface="+mn-ea"/>
              </a:rPr>
              <a:t>Mural Annotation of Mountain Wutai</a:t>
            </a:r>
            <a:endParaRPr lang="en-US" sz="1200" b="1" dirty="0">
              <a:solidFill>
                <a:schemeClr val="bg1"/>
              </a:solidFill>
              <a:latin typeface="微软雅黑" panose="020B0503020204020204" charset="-122"/>
              <a:ea typeface="微软雅黑" panose="020B0503020204020204" charset="-122"/>
              <a:sym typeface="+mn-ea"/>
            </a:endParaRPr>
          </a:p>
        </p:txBody>
      </p:sp>
      <p:sp>
        <p:nvSpPr>
          <p:cNvPr id="16" name="矩形 15"/>
          <p:cNvSpPr/>
          <p:nvPr/>
        </p:nvSpPr>
        <p:spPr>
          <a:xfrm>
            <a:off x="1258887" y="4967877"/>
            <a:ext cx="3124200" cy="1014730"/>
          </a:xfrm>
          <a:prstGeom prst="rect">
            <a:avLst/>
          </a:prstGeom>
        </p:spPr>
        <p:txBody>
          <a:bodyPr wrap="square">
            <a:spAutoFit/>
          </a:bodyPr>
          <a:lstStyle/>
          <a:p>
            <a:pPr indent="313055" fontAlgn="auto">
              <a:lnSpc>
                <a:spcPct val="125000"/>
              </a:lnSpc>
            </a:pPr>
            <a:r>
              <a:rPr lang="zh-CN" altLang="en-US" sz="1600" dirty="0">
                <a:solidFill>
                  <a:schemeClr val="bg1"/>
                </a:solidFill>
                <a:latin typeface="微软雅黑" panose="020B0503020204020204" charset="-122"/>
                <a:ea typeface="微软雅黑" panose="020B0503020204020204" charset="-122"/>
              </a:rPr>
              <a:t>标注了</a:t>
            </a:r>
            <a:r>
              <a:rPr lang="en-US" altLang="zh-CN" sz="1600" dirty="0">
                <a:solidFill>
                  <a:schemeClr val="bg1"/>
                </a:solidFill>
                <a:latin typeface="微软雅黑" panose="020B0503020204020204" charset="-122"/>
                <a:ea typeface="微软雅黑" panose="020B0503020204020204" charset="-122"/>
              </a:rPr>
              <a:t>185</a:t>
            </a:r>
            <a:r>
              <a:rPr lang="zh-CN" altLang="en-US" sz="1600" dirty="0">
                <a:solidFill>
                  <a:schemeClr val="bg1"/>
                </a:solidFill>
                <a:latin typeface="微软雅黑" panose="020B0503020204020204" charset="-122"/>
                <a:ea typeface="微软雅黑" panose="020B0503020204020204" charset="-122"/>
              </a:rPr>
              <a:t>个区域，包括寺庙、佛塔、灵异瑞现、人物、地点</a:t>
            </a:r>
            <a:r>
              <a:rPr lang="en-US" altLang="zh-CN" sz="1600" dirty="0">
                <a:solidFill>
                  <a:schemeClr val="bg1"/>
                </a:solidFill>
                <a:latin typeface="微软雅黑" panose="020B0503020204020204" charset="-122"/>
                <a:ea typeface="微软雅黑" panose="020B0503020204020204" charset="-122"/>
              </a:rPr>
              <a:t>5</a:t>
            </a:r>
            <a:r>
              <a:rPr lang="zh-CN" altLang="en-US" sz="1600" dirty="0">
                <a:solidFill>
                  <a:schemeClr val="bg1"/>
                </a:solidFill>
                <a:latin typeface="微软雅黑" panose="020B0503020204020204" charset="-122"/>
                <a:ea typeface="微软雅黑" panose="020B0503020204020204" charset="-122"/>
              </a:rPr>
              <a:t>类，搜集了相关元数据及资源。</a:t>
            </a:r>
            <a:endParaRPr lang="zh-CN" altLang="en-US" sz="1600"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1280160" y="4600575"/>
            <a:ext cx="2992755" cy="360680"/>
          </a:xfrm>
          <a:prstGeom prst="rect">
            <a:avLst/>
          </a:prstGeom>
          <a:noFill/>
        </p:spPr>
        <p:txBody>
          <a:bodyPr wrap="square" rtlCol="0" anchor="t">
            <a:spAutoFit/>
          </a:bodyPr>
          <a:lstStyle/>
          <a:p>
            <a:pPr indent="457200">
              <a:lnSpc>
                <a:spcPct val="125000"/>
              </a:lnSpc>
            </a:pPr>
            <a:r>
              <a:rPr lang="en-US" altLang="zh-CN" sz="1400" b="1" dirty="0">
                <a:solidFill>
                  <a:schemeClr val="bg1"/>
                </a:solidFill>
                <a:latin typeface="微软雅黑" panose="020B0503020204020204" charset="-122"/>
                <a:ea typeface="微软雅黑" panose="020B0503020204020204" charset="-122"/>
                <a:sym typeface="+mn-ea"/>
              </a:rPr>
              <a:t>61</a:t>
            </a:r>
            <a:r>
              <a:rPr lang="zh-CN" altLang="en-US" sz="1400" b="1" dirty="0">
                <a:solidFill>
                  <a:schemeClr val="bg1"/>
                </a:solidFill>
                <a:latin typeface="微软雅黑" panose="020B0503020204020204" charset="-122"/>
                <a:ea typeface="微软雅黑" panose="020B0503020204020204" charset="-122"/>
                <a:sym typeface="+mn-ea"/>
              </a:rPr>
              <a:t>窟主室西壁五台山图标注</a:t>
            </a:r>
            <a:endParaRPr lang="zh-CN" altLang="en-US" sz="1400" b="1" dirty="0">
              <a:solidFill>
                <a:schemeClr val="bg1"/>
              </a:solidFill>
              <a:latin typeface="微软雅黑" panose="020B0503020204020204" charset="-122"/>
              <a:ea typeface="微软雅黑" panose="020B050302020402020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34"/>
                                        </p:tgtEl>
                                        <p:attrNameLst>
                                          <p:attrName>style.visibility</p:attrName>
                                        </p:attrNameLst>
                                      </p:cBhvr>
                                      <p:to>
                                        <p:strVal val="visible"/>
                                      </p:to>
                                    </p:set>
                                    <p:animEffect transition="in" filter="wipe(right)">
                                      <p:cBhvr>
                                        <p:cTn id="15" dur="500"/>
                                        <p:tgtEl>
                                          <p:spTgt spid="34"/>
                                        </p:tgtEl>
                                      </p:cBhvr>
                                    </p:animEffect>
                                  </p:childTnLst>
                                </p:cTn>
                              </p:par>
                              <p:par>
                                <p:cTn id="16" presetID="22" presetClass="entr" presetSubtype="8" fill="hold" grpId="0" nodeType="withEffect">
                                  <p:stCondLst>
                                    <p:cond delay="250"/>
                                  </p:stCondLst>
                                  <p:childTnLst>
                                    <p:set>
                                      <p:cBhvr>
                                        <p:cTn id="17" dur="1" fill="hold">
                                          <p:stCondLst>
                                            <p:cond delay="0"/>
                                          </p:stCondLst>
                                        </p:cTn>
                                        <p:tgtEl>
                                          <p:spTgt spid="23"/>
                                        </p:tgtEl>
                                        <p:attrNameLst>
                                          <p:attrName>style.visibility</p:attrName>
                                        </p:attrNameLst>
                                      </p:cBhvr>
                                      <p:to>
                                        <p:strVal val="visible"/>
                                      </p:to>
                                    </p:set>
                                    <p:animEffect transition="in" filter="wipe(left)">
                                      <p:cBhvr>
                                        <p:cTn id="18" dur="500"/>
                                        <p:tgtEl>
                                          <p:spTgt spid="23"/>
                                        </p:tgtEl>
                                      </p:cBhvr>
                                    </p:animEffect>
                                  </p:childTnLst>
                                </p:cTn>
                              </p:par>
                              <p:par>
                                <p:cTn id="19" presetID="53" presetClass="entr" presetSubtype="16" fill="hold" nodeType="withEffect">
                                  <p:stCondLst>
                                    <p:cond delay="250"/>
                                  </p:stCondLst>
                                  <p:childTnLst>
                                    <p:set>
                                      <p:cBhvr>
                                        <p:cTn id="20" dur="1" fill="hold">
                                          <p:stCondLst>
                                            <p:cond delay="0"/>
                                          </p:stCondLst>
                                        </p:cTn>
                                        <p:tgtEl>
                                          <p:spTgt spid="24"/>
                                        </p:tgtEl>
                                        <p:attrNameLst>
                                          <p:attrName>style.visibility</p:attrName>
                                        </p:attrNameLst>
                                      </p:cBhvr>
                                      <p:to>
                                        <p:strVal val="visible"/>
                                      </p:to>
                                    </p:set>
                                    <p:anim calcmode="lin" valueType="num">
                                      <p:cBhvr>
                                        <p:cTn id="21" dur="500" fill="hold"/>
                                        <p:tgtEl>
                                          <p:spTgt spid="24"/>
                                        </p:tgtEl>
                                        <p:attrNameLst>
                                          <p:attrName>ppt_w</p:attrName>
                                        </p:attrNameLst>
                                      </p:cBhvr>
                                      <p:tavLst>
                                        <p:tav tm="0">
                                          <p:val>
                                            <p:fltVal val="0"/>
                                          </p:val>
                                        </p:tav>
                                        <p:tav tm="100000">
                                          <p:val>
                                            <p:strVal val="#ppt_w"/>
                                          </p:val>
                                        </p:tav>
                                      </p:tavLst>
                                    </p:anim>
                                    <p:anim calcmode="lin" valueType="num">
                                      <p:cBhvr>
                                        <p:cTn id="22" dur="500" fill="hold"/>
                                        <p:tgtEl>
                                          <p:spTgt spid="24"/>
                                        </p:tgtEl>
                                        <p:attrNameLst>
                                          <p:attrName>ppt_h</p:attrName>
                                        </p:attrNameLst>
                                      </p:cBhvr>
                                      <p:tavLst>
                                        <p:tav tm="0">
                                          <p:val>
                                            <p:fltVal val="0"/>
                                          </p:val>
                                        </p:tav>
                                        <p:tav tm="100000">
                                          <p:val>
                                            <p:strVal val="#ppt_h"/>
                                          </p:val>
                                        </p:tav>
                                      </p:tavLst>
                                    </p:anim>
                                    <p:animEffect transition="in" filter="fade">
                                      <p:cBhvr>
                                        <p:cTn id="23" dur="500"/>
                                        <p:tgtEl>
                                          <p:spTgt spid="24"/>
                                        </p:tgtEl>
                                      </p:cBhvr>
                                    </p:animEffect>
                                  </p:childTnLst>
                                </p:cTn>
                              </p:par>
                              <p:par>
                                <p:cTn id="24" presetID="53" presetClass="entr" presetSubtype="16" fill="hold" nodeType="withEffect">
                                  <p:stCondLst>
                                    <p:cond delay="250"/>
                                  </p:stCondLst>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ppt_w</p:attrName>
                                        </p:attrNameLst>
                                      </p:cBhvr>
                                      <p:tavLst>
                                        <p:tav tm="0">
                                          <p:val>
                                            <p:fltVal val="0"/>
                                          </p:val>
                                        </p:tav>
                                        <p:tav tm="100000">
                                          <p:val>
                                            <p:strVal val="#ppt_w"/>
                                          </p:val>
                                        </p:tav>
                                      </p:tavLst>
                                    </p:anim>
                                    <p:anim calcmode="lin" valueType="num">
                                      <p:cBhvr>
                                        <p:cTn id="27" dur="500" fill="hold"/>
                                        <p:tgtEl>
                                          <p:spTgt spid="27"/>
                                        </p:tgtEl>
                                        <p:attrNameLst>
                                          <p:attrName>ppt_h</p:attrName>
                                        </p:attrNameLst>
                                      </p:cBhvr>
                                      <p:tavLst>
                                        <p:tav tm="0">
                                          <p:val>
                                            <p:fltVal val="0"/>
                                          </p:val>
                                        </p:tav>
                                        <p:tav tm="100000">
                                          <p:val>
                                            <p:strVal val="#ppt_h"/>
                                          </p:val>
                                        </p:tav>
                                      </p:tavLst>
                                    </p:anim>
                                    <p:animEffect transition="in" filter="fade">
                                      <p:cBhvr>
                                        <p:cTn id="28" dur="500"/>
                                        <p:tgtEl>
                                          <p:spTgt spid="27"/>
                                        </p:tgtEl>
                                      </p:cBhvr>
                                    </p:animEffect>
                                  </p:childTnLst>
                                </p:cTn>
                              </p:par>
                              <p:par>
                                <p:cTn id="29" presetID="16" presetClass="entr" presetSubtype="37" fill="hold" nodeType="withEffect">
                                  <p:stCondLst>
                                    <p:cond delay="250"/>
                                  </p:stCondLst>
                                  <p:childTnLst>
                                    <p:set>
                                      <p:cBhvr>
                                        <p:cTn id="30" dur="1" fill="hold">
                                          <p:stCondLst>
                                            <p:cond delay="0"/>
                                          </p:stCondLst>
                                        </p:cTn>
                                        <p:tgtEl>
                                          <p:spTgt spid="5"/>
                                        </p:tgtEl>
                                        <p:attrNameLst>
                                          <p:attrName>style.visibility</p:attrName>
                                        </p:attrNameLst>
                                      </p:cBhvr>
                                      <p:to>
                                        <p:strVal val="visible"/>
                                      </p:to>
                                    </p:set>
                                    <p:animEffect transition="in" filter="barn(outVertical)">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3"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11187" y="261275"/>
            <a:ext cx="666069" cy="664458"/>
            <a:chOff x="611187" y="261275"/>
            <a:chExt cx="666069" cy="664458"/>
          </a:xfrm>
        </p:grpSpPr>
        <p:sp>
          <p:nvSpPr>
            <p:cNvPr id="9" name="矩形 8"/>
            <p:cNvSpPr>
              <a:spLocks noChangeAspect="1"/>
            </p:cNvSpPr>
            <p:nvPr/>
          </p:nvSpPr>
          <p:spPr>
            <a:xfrm>
              <a:off x="611187" y="261275"/>
              <a:ext cx="538925" cy="5376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a:spLocks noChangeAspect="1"/>
            </p:cNvSpPr>
            <p:nvPr/>
          </p:nvSpPr>
          <p:spPr>
            <a:xfrm>
              <a:off x="880650" y="530086"/>
              <a:ext cx="396606" cy="3956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1419575" y="362672"/>
            <a:ext cx="7113238" cy="460375"/>
          </a:xfrm>
          <a:prstGeom prst="rect">
            <a:avLst/>
          </a:prstGeom>
          <a:noFill/>
        </p:spPr>
        <p:txBody>
          <a:bodyPr wrap="square" rtlCol="0">
            <a:spAutoFit/>
          </a:bodyPr>
          <a:lstStyle/>
          <a:p>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2.</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数据处理</a:t>
            </a:r>
            <a:r>
              <a:rPr lang="en-US" altLang="zh-CN" sz="2400" b="1" dirty="0">
                <a:solidFill>
                  <a:schemeClr val="tx1">
                    <a:lumMod val="85000"/>
                    <a:lumOff val="15000"/>
                  </a:schemeClr>
                </a:solidFill>
                <a:latin typeface="微软雅黑" panose="020B0503020204020204" charset="-122"/>
                <a:ea typeface="微软雅黑" panose="020B0503020204020204" charset="-122"/>
                <a:sym typeface="+mn-ea"/>
              </a:rPr>
              <a:t>—</a:t>
            </a:r>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文本 </a:t>
            </a:r>
            <a:r>
              <a:rPr lang="en-US" altLang="da-DK" sz="2400" dirty="0">
                <a:latin typeface="Times New Roman" panose="02020603050405020304" pitchFamily="18" charset="0"/>
                <a:cs typeface="Times New Roman" panose="02020603050405020304" pitchFamily="18" charset="0"/>
                <a:sym typeface="+mn-ea"/>
              </a:rPr>
              <a:t>Data Process—Text</a:t>
            </a:r>
            <a:endParaRPr lang="en-US" altLang="zh-CN" sz="2400" b="1" dirty="0">
              <a:solidFill>
                <a:schemeClr val="tx1">
                  <a:lumMod val="85000"/>
                  <a:lumOff val="15000"/>
                </a:schemeClr>
              </a:solidFill>
              <a:latin typeface="微软雅黑" panose="020B0503020204020204" charset="-122"/>
              <a:ea typeface="微软雅黑" panose="020B0503020204020204" charset="-122"/>
            </a:endParaRPr>
          </a:p>
        </p:txBody>
      </p:sp>
      <p:pic>
        <p:nvPicPr>
          <p:cNvPr id="10" name="Picture 2" descr="C:\Users\DrHongYu\Desktop\图片1.png图片1"/>
          <p:cNvPicPr>
            <a:picLocks noChangeAspect="1" noChangeArrowheads="1"/>
          </p:cNvPicPr>
          <p:nvPr/>
        </p:nvPicPr>
        <p:blipFill>
          <a:blip r:embed="rId1"/>
          <a:srcRect/>
          <a:stretch>
            <a:fillRect/>
          </a:stretch>
        </p:blipFill>
        <p:spPr bwMode="auto">
          <a:xfrm>
            <a:off x="171450" y="3298190"/>
            <a:ext cx="4224020" cy="2813685"/>
          </a:xfrm>
          <a:prstGeom prst="rect">
            <a:avLst/>
          </a:prstGeom>
          <a:ln w="25400">
            <a:solidFill>
              <a:schemeClr val="accent1"/>
            </a:solidFill>
          </a:ln>
          <a:extLst>
            <a:ext uri="{909E8E84-426E-40DD-AFC4-6F175D3DCCD1}">
              <a14:hiddenFill xmlns:a14="http://schemas.microsoft.com/office/drawing/2010/main">
                <a:solidFill>
                  <a:srgbClr val="FFFFFF"/>
                </a:solidFill>
              </a14:hiddenFill>
            </a:ext>
          </a:extLst>
        </p:spPr>
      </p:pic>
      <p:pic>
        <p:nvPicPr>
          <p:cNvPr id="11" name="Picture 1" descr="C:\Users\DrHongYu\Desktop\图片2.png图片2"/>
          <p:cNvPicPr>
            <a:picLocks noChangeAspect="1" noChangeArrowheads="1"/>
          </p:cNvPicPr>
          <p:nvPr/>
        </p:nvPicPr>
        <p:blipFill>
          <a:blip r:embed="rId2"/>
          <a:srcRect/>
          <a:stretch>
            <a:fillRect/>
          </a:stretch>
        </p:blipFill>
        <p:spPr bwMode="auto">
          <a:xfrm>
            <a:off x="4749165" y="3298190"/>
            <a:ext cx="4224020" cy="2813685"/>
          </a:xfrm>
          <a:prstGeom prst="rect">
            <a:avLst/>
          </a:prstGeom>
          <a:ln w="25400">
            <a:solidFill>
              <a:schemeClr val="accent1"/>
            </a:solidFill>
          </a:ln>
          <a:extLst>
            <a:ext uri="{909E8E84-426E-40DD-AFC4-6F175D3DCCD1}">
              <a14:hiddenFill xmlns:a14="http://schemas.microsoft.com/office/drawing/2010/main">
                <a:solidFill>
                  <a:srgbClr val="FFFFFF"/>
                </a:solidFill>
              </a14:hiddenFill>
            </a:ext>
          </a:extLst>
        </p:spPr>
      </p:pic>
      <p:sp>
        <p:nvSpPr>
          <p:cNvPr id="14" name="矩形 13"/>
          <p:cNvSpPr/>
          <p:nvPr/>
        </p:nvSpPr>
        <p:spPr>
          <a:xfrm>
            <a:off x="611188" y="1280997"/>
            <a:ext cx="7921625" cy="1706880"/>
          </a:xfrm>
          <a:prstGeom prst="rect">
            <a:avLst/>
          </a:prstGeom>
        </p:spPr>
        <p:txBody>
          <a:bodyPr wrap="square">
            <a:spAutoFit/>
          </a:bodyPr>
          <a:lstStyle/>
          <a:p>
            <a:pPr indent="304800" algn="just">
              <a:lnSpc>
                <a:spcPct val="125000"/>
              </a:lnSpc>
            </a:pPr>
            <a:r>
              <a:rPr lang="zh-CN" altLang="en-US" kern="100" dirty="0">
                <a:latin typeface="微软雅黑" panose="020B0503020204020204" charset="-122"/>
                <a:ea typeface="微软雅黑" panose="020B0503020204020204" charset="-122"/>
              </a:rPr>
              <a:t>开发了</a:t>
            </a:r>
            <a:r>
              <a:rPr lang="zh-CN" altLang="en-US" b="1" kern="100" dirty="0">
                <a:solidFill>
                  <a:srgbClr val="0070C0"/>
                </a:solidFill>
                <a:latin typeface="微软雅黑" panose="020B0503020204020204" charset="-122"/>
                <a:ea typeface="微软雅黑" panose="020B0503020204020204" charset="-122"/>
                <a:sym typeface="+mn-ea"/>
              </a:rPr>
              <a:t>文本</a:t>
            </a:r>
            <a:r>
              <a:rPr lang="zh-CN" altLang="en-US" b="1" kern="100" dirty="0">
                <a:solidFill>
                  <a:srgbClr val="0070C0"/>
                </a:solidFill>
                <a:latin typeface="微软雅黑" panose="020B0503020204020204" charset="-122"/>
                <a:ea typeface="微软雅黑" panose="020B0503020204020204" charset="-122"/>
              </a:rPr>
              <a:t>细粒度语义标注工具</a:t>
            </a:r>
            <a:r>
              <a:rPr lang="zh-CN" altLang="en-US" kern="100" dirty="0">
                <a:latin typeface="微软雅黑" panose="020B0503020204020204" charset="-122"/>
                <a:ea typeface="微软雅黑" panose="020B0503020204020204" charset="-122"/>
              </a:rPr>
              <a:t>，对敦煌石窟内容总录进行了标注，完成了结构化处理，存入了</a:t>
            </a:r>
            <a:r>
              <a:rPr lang="en-US" altLang="zh-CN" kern="100" dirty="0">
                <a:latin typeface="微软雅黑" panose="020B0503020204020204" charset="-122"/>
                <a:ea typeface="微软雅黑" panose="020B0503020204020204" charset="-122"/>
              </a:rPr>
              <a:t>Neo4j</a:t>
            </a:r>
            <a:r>
              <a:rPr lang="zh-CN" altLang="en-US" kern="100" dirty="0">
                <a:latin typeface="微软雅黑" panose="020B0503020204020204" charset="-122"/>
                <a:ea typeface="微软雅黑" panose="020B0503020204020204" charset="-122"/>
              </a:rPr>
              <a:t>。</a:t>
            </a:r>
            <a:endParaRPr lang="zh-CN" altLang="en-US" kern="100" dirty="0">
              <a:latin typeface="微软雅黑" panose="020B0503020204020204" charset="-122"/>
              <a:ea typeface="微软雅黑" panose="020B0503020204020204" charset="-122"/>
            </a:endParaRPr>
          </a:p>
          <a:p>
            <a:pPr indent="304800" algn="just">
              <a:lnSpc>
                <a:spcPct val="125000"/>
              </a:lnSpc>
            </a:pPr>
            <a:r>
              <a:rPr lang="en-US" altLang="zh-CN" sz="1600" kern="100" dirty="0">
                <a:latin typeface="Times New Roman" panose="02020603050405020304" pitchFamily="18" charset="0"/>
                <a:ea typeface="微软雅黑" panose="020B0503020204020204" charset="-122"/>
                <a:cs typeface="Times New Roman" panose="02020603050405020304" pitchFamily="18" charset="0"/>
              </a:rPr>
              <a:t>We developed the Text Deep Semantic Annotation Tool to analyze </a:t>
            </a:r>
            <a:r>
              <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the </a:t>
            </a:r>
            <a:r>
              <a:rPr lang="en-US" altLang="zh-CN" sz="1600" dirty="0" err="1">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Dunhuang</a:t>
            </a:r>
            <a:r>
              <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 caves content list and construct the Knowledge Graph for all 492 caves. </a:t>
            </a:r>
            <a:endPar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a:p>
            <a:pPr indent="304800" algn="just">
              <a:lnSpc>
                <a:spcPct val="125000"/>
              </a:lnSpc>
            </a:pPr>
            <a:r>
              <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rPr>
              <a:t>Then, we stored these datas into the Graph Database-Neo4j after data-structuring.</a:t>
            </a:r>
            <a:endParaRPr lang="en-US" altLang="zh-CN" sz="1600" dirty="0">
              <a:solidFill>
                <a:schemeClr val="tx1">
                  <a:lumMod val="85000"/>
                  <a:lumOff val="15000"/>
                </a:schemeClr>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grpSp>
        <p:nvGrpSpPr>
          <p:cNvPr id="20" name="组合 19"/>
          <p:cNvGrpSpPr/>
          <p:nvPr/>
        </p:nvGrpSpPr>
        <p:grpSpPr>
          <a:xfrm>
            <a:off x="8606970" y="6519446"/>
            <a:ext cx="638628" cy="338554"/>
            <a:chOff x="8663567" y="6519446"/>
            <a:chExt cx="638628" cy="338554"/>
          </a:xfrm>
        </p:grpSpPr>
        <p:sp>
          <p:nvSpPr>
            <p:cNvPr id="25" name="矩形 24"/>
            <p:cNvSpPr/>
            <p:nvPr/>
          </p:nvSpPr>
          <p:spPr>
            <a:xfrm>
              <a:off x="8766881" y="6519446"/>
              <a:ext cx="432000" cy="33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8663567" y="6519446"/>
              <a:ext cx="638628" cy="337185"/>
            </a:xfrm>
            <a:prstGeom prst="rect">
              <a:avLst/>
            </a:prstGeom>
            <a:noFill/>
          </p:spPr>
          <p:txBody>
            <a:bodyPr wrap="square" rtlCol="0">
              <a:spAutoFit/>
            </a:bodyPr>
            <a:lstStyle/>
            <a:p>
              <a:pPr algn="ctr"/>
              <a:r>
                <a:rPr lang="en-US" altLang="zh-CN" sz="1600" dirty="0">
                  <a:solidFill>
                    <a:schemeClr val="bg1"/>
                  </a:solidFill>
                  <a:latin typeface="微软雅黑" panose="020B0503020204020204" charset="-122"/>
                  <a:ea typeface="微软雅黑" panose="020B0503020204020204" charset="-122"/>
                </a:rPr>
                <a:t>09</a:t>
              </a:r>
              <a:endParaRPr lang="zh-CN" altLang="en-US" sz="1600" dirty="0">
                <a:solidFill>
                  <a:schemeClr val="bg1"/>
                </a:solidFill>
                <a:latin typeface="微软雅黑" panose="020B0503020204020204" charset="-122"/>
                <a:ea typeface="微软雅黑" panose="020B050302020402020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22" presetClass="entr" presetSubtype="8" fill="hold" grpId="0" nodeType="withEffect">
                                  <p:stCondLst>
                                    <p:cond delay="25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22" presetClass="entr" presetSubtype="2" fill="hold" nodeType="withEffect">
                                  <p:stCondLst>
                                    <p:cond delay="250"/>
                                  </p:stCondLst>
                                  <p:childTnLst>
                                    <p:set>
                                      <p:cBhvr>
                                        <p:cTn id="14" dur="1" fill="hold">
                                          <p:stCondLst>
                                            <p:cond delay="0"/>
                                          </p:stCondLst>
                                        </p:cTn>
                                        <p:tgtEl>
                                          <p:spTgt spid="20"/>
                                        </p:tgtEl>
                                        <p:attrNameLst>
                                          <p:attrName>style.visibility</p:attrName>
                                        </p:attrNameLst>
                                      </p:cBhvr>
                                      <p:to>
                                        <p:strVal val="visible"/>
                                      </p:to>
                                    </p:set>
                                    <p:animEffect transition="in" filter="wipe(right)">
                                      <p:cBhvr>
                                        <p:cTn id="15" dur="500"/>
                                        <p:tgtEl>
                                          <p:spTgt spid="20"/>
                                        </p:tgtEl>
                                      </p:cBhvr>
                                    </p:animEffect>
                                  </p:childTnLst>
                                </p:cTn>
                              </p:par>
                              <p:par>
                                <p:cTn id="16" presetID="42" presetClass="entr" presetSubtype="0" fill="hold" grpId="0" nodeType="withEffect">
                                  <p:stCondLst>
                                    <p:cond delay="25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anim calcmode="lin" valueType="num">
                                      <p:cBhvr>
                                        <p:cTn id="19" dur="500" fill="hold"/>
                                        <p:tgtEl>
                                          <p:spTgt spid="14"/>
                                        </p:tgtEl>
                                        <p:attrNameLst>
                                          <p:attrName>ppt_x</p:attrName>
                                        </p:attrNameLst>
                                      </p:cBhvr>
                                      <p:tavLst>
                                        <p:tav tm="0">
                                          <p:val>
                                            <p:strVal val="#ppt_x"/>
                                          </p:val>
                                        </p:tav>
                                        <p:tav tm="100000">
                                          <p:val>
                                            <p:strVal val="#ppt_x"/>
                                          </p:val>
                                        </p:tav>
                                      </p:tavLst>
                                    </p:anim>
                                    <p:anim calcmode="lin" valueType="num">
                                      <p:cBhvr>
                                        <p:cTn id="20" dur="500" fill="hold"/>
                                        <p:tgtEl>
                                          <p:spTgt spid="14"/>
                                        </p:tgtEl>
                                        <p:attrNameLst>
                                          <p:attrName>ppt_y</p:attrName>
                                        </p:attrNameLst>
                                      </p:cBhvr>
                                      <p:tavLst>
                                        <p:tav tm="0">
                                          <p:val>
                                            <p:strVal val="#ppt_y+.1"/>
                                          </p:val>
                                        </p:tav>
                                        <p:tav tm="100000">
                                          <p:val>
                                            <p:strVal val="#ppt_y"/>
                                          </p:val>
                                        </p:tav>
                                      </p:tavLst>
                                    </p:anim>
                                  </p:childTnLst>
                                </p:cTn>
                              </p:par>
                              <p:par>
                                <p:cTn id="21" presetID="16" presetClass="entr" presetSubtype="37" fill="hold" nodeType="withEffect">
                                  <p:stCondLst>
                                    <p:cond delay="250"/>
                                  </p:stCondLst>
                                  <p:childTnLst>
                                    <p:set>
                                      <p:cBhvr>
                                        <p:cTn id="22" dur="1" fill="hold">
                                          <p:stCondLst>
                                            <p:cond delay="0"/>
                                          </p:stCondLst>
                                        </p:cTn>
                                        <p:tgtEl>
                                          <p:spTgt spid="10"/>
                                        </p:tgtEl>
                                        <p:attrNameLst>
                                          <p:attrName>style.visibility</p:attrName>
                                        </p:attrNameLst>
                                      </p:cBhvr>
                                      <p:to>
                                        <p:strVal val="visible"/>
                                      </p:to>
                                    </p:set>
                                    <p:animEffect transition="in" filter="barn(outVertical)">
                                      <p:cBhvr>
                                        <p:cTn id="23" dur="500"/>
                                        <p:tgtEl>
                                          <p:spTgt spid="10"/>
                                        </p:tgtEl>
                                      </p:cBhvr>
                                    </p:animEffect>
                                  </p:childTnLst>
                                </p:cTn>
                              </p:par>
                              <p:par>
                                <p:cTn id="24" presetID="16" presetClass="entr" presetSubtype="37" fill="hold" nodeType="withEffect">
                                  <p:stCondLst>
                                    <p:cond delay="250"/>
                                  </p:stCondLst>
                                  <p:childTnLst>
                                    <p:set>
                                      <p:cBhvr>
                                        <p:cTn id="25" dur="1" fill="hold">
                                          <p:stCondLst>
                                            <p:cond delay="0"/>
                                          </p:stCondLst>
                                        </p:cTn>
                                        <p:tgtEl>
                                          <p:spTgt spid="11"/>
                                        </p:tgtEl>
                                        <p:attrNameLst>
                                          <p:attrName>style.visibility</p:attrName>
                                        </p:attrNameLst>
                                      </p:cBhvr>
                                      <p:to>
                                        <p:strVal val="visible"/>
                                      </p:to>
                                    </p:set>
                                    <p:animEffect transition="in" filter="barn(outVertical)">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4" grpId="0"/>
    </p:bldLst>
  </p:timing>
</p:sld>
</file>

<file path=ppt/theme/theme1.xml><?xml version="1.0" encoding="utf-8"?>
<a:theme xmlns:a="http://schemas.openxmlformats.org/drawingml/2006/main" name="Office 主题">
  <a:themeElements>
    <a:clrScheme name="学术蓝">
      <a:dk1>
        <a:sysClr val="windowText" lastClr="000000"/>
      </a:dk1>
      <a:lt1>
        <a:sysClr val="window" lastClr="FFFFFF"/>
      </a:lt1>
      <a:dk2>
        <a:srgbClr val="44546A"/>
      </a:dk2>
      <a:lt2>
        <a:srgbClr val="E7E6E6"/>
      </a:lt2>
      <a:accent1>
        <a:srgbClr val="0070C0"/>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5755</Words>
  <Application>WPS 演示</Application>
  <PresentationFormat>全屏显示(4:3)</PresentationFormat>
  <Paragraphs>238</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宋体</vt:lpstr>
      <vt:lpstr>Wingdings</vt:lpstr>
      <vt:lpstr>微软雅黑</vt:lpstr>
      <vt:lpstr>Times New Roman</vt:lpstr>
      <vt:lpstr>Tahoma</vt:lpstr>
      <vt:lpstr>Calibri</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DY</dc:creator>
  <cp:lastModifiedBy>HongYu</cp:lastModifiedBy>
  <cp:revision>434</cp:revision>
  <dcterms:created xsi:type="dcterms:W3CDTF">2015-01-13T10:49:00Z</dcterms:created>
  <dcterms:modified xsi:type="dcterms:W3CDTF">2018-10-26T00:53:34Z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2052-11.1.0.7881</vt:lpwstr>
  </property>
  <property fmtid="{D5CDD505-2E9C-101B-9397-08002B2CF9AE}" pid="3" name="KSORubyTemplateID">
    <vt:lpwstr>8</vt:lpwstr>
  </property>
</Properties>
</file>

<file path=docProps/thumbnail.jpeg>
</file>